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80" r:id="rId2"/>
    <p:sldId id="278" r:id="rId3"/>
    <p:sldId id="279" r:id="rId4"/>
    <p:sldId id="284" r:id="rId5"/>
    <p:sldId id="257" r:id="rId6"/>
    <p:sldId id="258" r:id="rId7"/>
    <p:sldId id="285" r:id="rId8"/>
    <p:sldId id="281" r:id="rId9"/>
    <p:sldId id="287" r:id="rId10"/>
    <p:sldId id="260" r:id="rId11"/>
    <p:sldId id="286" r:id="rId12"/>
    <p:sldId id="283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B0668C-85B9-8560-EE38-43B153F15A05}" name="Dr. Erich Pick" initials="DEP" userId="S::erich.pick@greenpeace-energy.de::ee25c311-d403-44a6-b6e5-e7ea7dc0f6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6357" autoAdjust="0"/>
  </p:normalViewPr>
  <p:slideViewPr>
    <p:cSldViewPr snapToObjects="1">
      <p:cViewPr varScale="1">
        <p:scale>
          <a:sx n="122" d="100"/>
          <a:sy n="122" d="100"/>
        </p:scale>
        <p:origin x="800" y="192"/>
      </p:cViewPr>
      <p:guideLst/>
    </p:cSldViewPr>
  </p:slideViewPr>
  <p:outlineViewPr>
    <p:cViewPr>
      <p:scale>
        <a:sx n="33" d="100"/>
        <a:sy n="33" d="100"/>
      </p:scale>
      <p:origin x="0" y="-8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20" d="100"/>
          <a:sy n="120" d="100"/>
        </p:scale>
        <p:origin x="410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0E415-1999-4D1C-87AA-59EFD213DB30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E14E3999-913F-41A9-943B-E132256B6EAD}">
      <dgm:prSet phldrT="[Text]"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800" b="1" dirty="0"/>
            <a:t>Rote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de-DE" sz="1800" b="1" dirty="0"/>
            <a:t>Phase </a:t>
          </a:r>
          <a:r>
            <a:rPr lang="de-DE" sz="1200" dirty="0"/>
            <a:t>(kritischer Zustand)</a:t>
          </a:r>
          <a:endParaRPr lang="de-DE" sz="1800" dirty="0"/>
        </a:p>
      </dgm:t>
    </dgm:pt>
    <dgm:pt modelId="{3F0B205E-FEEB-45BF-B9CF-E3EE0DAA1ECC}" type="parTrans" cxnId="{871B5B0D-73F4-476E-8DEC-D664A6B1A421}">
      <dgm:prSet/>
      <dgm:spPr/>
      <dgm:t>
        <a:bodyPr/>
        <a:lstStyle/>
        <a:p>
          <a:endParaRPr lang="de-DE"/>
        </a:p>
      </dgm:t>
    </dgm:pt>
    <dgm:pt modelId="{904EE319-4161-4AD2-89C4-D1B98F95AF46}" type="sibTrans" cxnId="{871B5B0D-73F4-476E-8DEC-D664A6B1A421}">
      <dgm:prSet/>
      <dgm:spPr/>
      <dgm:t>
        <a:bodyPr/>
        <a:lstStyle/>
        <a:p>
          <a:endParaRPr lang="de-DE"/>
        </a:p>
      </dgm:t>
    </dgm:pt>
    <dgm:pt modelId="{E745A1E9-CC02-454B-816F-ABD59E513CEB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1800" b="1" dirty="0"/>
            <a:t>Gelbe Phase </a:t>
          </a:r>
          <a:r>
            <a:rPr lang="de-DE" sz="1200" dirty="0"/>
            <a:t>(Engpässe)</a:t>
          </a:r>
          <a:endParaRPr lang="de-DE" sz="1800" dirty="0"/>
        </a:p>
      </dgm:t>
    </dgm:pt>
    <dgm:pt modelId="{F713FAE0-4BF9-4ED9-993D-994658BDEB46}" type="parTrans" cxnId="{EE142A9C-96C0-4B96-B02B-F224FFC13E6E}">
      <dgm:prSet/>
      <dgm:spPr/>
      <dgm:t>
        <a:bodyPr/>
        <a:lstStyle/>
        <a:p>
          <a:endParaRPr lang="de-DE"/>
        </a:p>
      </dgm:t>
    </dgm:pt>
    <dgm:pt modelId="{D78062C6-FBBE-48A9-9474-D6B0D9E1D440}" type="sibTrans" cxnId="{EE142A9C-96C0-4B96-B02B-F224FFC13E6E}">
      <dgm:prSet/>
      <dgm:spPr/>
      <dgm:t>
        <a:bodyPr/>
        <a:lstStyle/>
        <a:p>
          <a:endParaRPr lang="de-DE"/>
        </a:p>
      </dgm:t>
    </dgm:pt>
    <dgm:pt modelId="{96911FFC-9B2B-4C39-A73D-E3B6BE1FC2F1}">
      <dgm:prSet phldrT="[Text]"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sz="1800" b="1" dirty="0"/>
            <a:t>Grüne Phase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de-DE" sz="1200" dirty="0"/>
            <a:t>(Normalzustand)</a:t>
          </a:r>
          <a:endParaRPr lang="de-DE" sz="1800" dirty="0"/>
        </a:p>
      </dgm:t>
    </dgm:pt>
    <dgm:pt modelId="{A21F6FC0-DE7C-4E80-B17A-F814314B993A}" type="parTrans" cxnId="{003C5ABE-80D4-4F2E-884F-68111097A4D5}">
      <dgm:prSet/>
      <dgm:spPr/>
      <dgm:t>
        <a:bodyPr/>
        <a:lstStyle/>
        <a:p>
          <a:endParaRPr lang="de-DE"/>
        </a:p>
      </dgm:t>
    </dgm:pt>
    <dgm:pt modelId="{58DE9897-5BB8-4B68-855E-A8EBE2F188A5}" type="sibTrans" cxnId="{003C5ABE-80D4-4F2E-884F-68111097A4D5}">
      <dgm:prSet/>
      <dgm:spPr/>
      <dgm:t>
        <a:bodyPr/>
        <a:lstStyle/>
        <a:p>
          <a:endParaRPr lang="de-DE"/>
        </a:p>
      </dgm:t>
    </dgm:pt>
    <dgm:pt modelId="{30A61D64-665E-4A30-87F6-6607A85CCDB9}" type="pres">
      <dgm:prSet presAssocID="{EAA0E415-1999-4D1C-87AA-59EFD213DB30}" presName="Name0" presStyleCnt="0">
        <dgm:presLayoutVars>
          <dgm:dir/>
          <dgm:animLvl val="lvl"/>
          <dgm:resizeHandles val="exact"/>
        </dgm:presLayoutVars>
      </dgm:prSet>
      <dgm:spPr/>
    </dgm:pt>
    <dgm:pt modelId="{28A47844-2636-4B3C-A4DD-5274383B9AD9}" type="pres">
      <dgm:prSet presAssocID="{E14E3999-913F-41A9-943B-E132256B6EAD}" presName="Name8" presStyleCnt="0"/>
      <dgm:spPr/>
    </dgm:pt>
    <dgm:pt modelId="{95C9F82C-DB65-46EC-B548-AB5256FD853B}" type="pres">
      <dgm:prSet presAssocID="{E14E3999-913F-41A9-943B-E132256B6EAD}" presName="level" presStyleLbl="node1" presStyleIdx="0" presStyleCnt="3">
        <dgm:presLayoutVars>
          <dgm:chMax val="1"/>
          <dgm:bulletEnabled val="1"/>
        </dgm:presLayoutVars>
      </dgm:prSet>
      <dgm:spPr/>
    </dgm:pt>
    <dgm:pt modelId="{CB5D86A5-259F-4583-BCC7-CE57791999E8}" type="pres">
      <dgm:prSet presAssocID="{E14E3999-913F-41A9-943B-E132256B6E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9D79364-4384-45E9-8696-2BA019DAD3F0}" type="pres">
      <dgm:prSet presAssocID="{E745A1E9-CC02-454B-816F-ABD59E513CEB}" presName="Name8" presStyleCnt="0"/>
      <dgm:spPr/>
    </dgm:pt>
    <dgm:pt modelId="{AC164184-7F5B-4258-AD5A-8E4351AC4863}" type="pres">
      <dgm:prSet presAssocID="{E745A1E9-CC02-454B-816F-ABD59E513CEB}" presName="level" presStyleLbl="node1" presStyleIdx="1" presStyleCnt="3">
        <dgm:presLayoutVars>
          <dgm:chMax val="1"/>
          <dgm:bulletEnabled val="1"/>
        </dgm:presLayoutVars>
      </dgm:prSet>
      <dgm:spPr/>
    </dgm:pt>
    <dgm:pt modelId="{36A967B6-154C-457E-AD18-D4A2B8D814EF}" type="pres">
      <dgm:prSet presAssocID="{E745A1E9-CC02-454B-816F-ABD59E513C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4ED05BF-E6E1-4EED-8F5A-3C4F329AB3B4}" type="pres">
      <dgm:prSet presAssocID="{96911FFC-9B2B-4C39-A73D-E3B6BE1FC2F1}" presName="Name8" presStyleCnt="0"/>
      <dgm:spPr/>
    </dgm:pt>
    <dgm:pt modelId="{95A0FF3C-5A17-49FD-A3D9-B9A16A384F7C}" type="pres">
      <dgm:prSet presAssocID="{96911FFC-9B2B-4C39-A73D-E3B6BE1FC2F1}" presName="level" presStyleLbl="node1" presStyleIdx="2" presStyleCnt="3">
        <dgm:presLayoutVars>
          <dgm:chMax val="1"/>
          <dgm:bulletEnabled val="1"/>
        </dgm:presLayoutVars>
      </dgm:prSet>
      <dgm:spPr/>
    </dgm:pt>
    <dgm:pt modelId="{0ED95D33-B6AC-4358-B18E-955CD71BAB6F}" type="pres">
      <dgm:prSet presAssocID="{96911FFC-9B2B-4C39-A73D-E3B6BE1FC2F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71B5B0D-73F4-476E-8DEC-D664A6B1A421}" srcId="{EAA0E415-1999-4D1C-87AA-59EFD213DB30}" destId="{E14E3999-913F-41A9-943B-E132256B6EAD}" srcOrd="0" destOrd="0" parTransId="{3F0B205E-FEEB-45BF-B9CF-E3EE0DAA1ECC}" sibTransId="{904EE319-4161-4AD2-89C4-D1B98F95AF46}"/>
    <dgm:cxn modelId="{8BC42E14-4805-4400-BD93-351B645D8AC3}" type="presOf" srcId="{96911FFC-9B2B-4C39-A73D-E3B6BE1FC2F1}" destId="{95A0FF3C-5A17-49FD-A3D9-B9A16A384F7C}" srcOrd="0" destOrd="0" presId="urn:microsoft.com/office/officeart/2005/8/layout/pyramid1"/>
    <dgm:cxn modelId="{D854D039-67A7-49A2-B129-469A12C3663B}" type="presOf" srcId="{E745A1E9-CC02-454B-816F-ABD59E513CEB}" destId="{36A967B6-154C-457E-AD18-D4A2B8D814EF}" srcOrd="1" destOrd="0" presId="urn:microsoft.com/office/officeart/2005/8/layout/pyramid1"/>
    <dgm:cxn modelId="{8462B557-7A37-498B-9FC0-64233B33F09E}" type="presOf" srcId="{EAA0E415-1999-4D1C-87AA-59EFD213DB30}" destId="{30A61D64-665E-4A30-87F6-6607A85CCDB9}" srcOrd="0" destOrd="0" presId="urn:microsoft.com/office/officeart/2005/8/layout/pyramid1"/>
    <dgm:cxn modelId="{CB1E666A-CB2C-4FE6-AE27-4C15000BEE9D}" type="presOf" srcId="{E745A1E9-CC02-454B-816F-ABD59E513CEB}" destId="{AC164184-7F5B-4258-AD5A-8E4351AC4863}" srcOrd="0" destOrd="0" presId="urn:microsoft.com/office/officeart/2005/8/layout/pyramid1"/>
    <dgm:cxn modelId="{5C7C0A6B-25B4-42C7-96CF-0B8392D716F6}" type="presOf" srcId="{E14E3999-913F-41A9-943B-E132256B6EAD}" destId="{CB5D86A5-259F-4583-BCC7-CE57791999E8}" srcOrd="1" destOrd="0" presId="urn:microsoft.com/office/officeart/2005/8/layout/pyramid1"/>
    <dgm:cxn modelId="{CEF63473-E2F4-42D1-AAE8-052CACBCFC0D}" type="presOf" srcId="{96911FFC-9B2B-4C39-A73D-E3B6BE1FC2F1}" destId="{0ED95D33-B6AC-4358-B18E-955CD71BAB6F}" srcOrd="1" destOrd="0" presId="urn:microsoft.com/office/officeart/2005/8/layout/pyramid1"/>
    <dgm:cxn modelId="{EE142A9C-96C0-4B96-B02B-F224FFC13E6E}" srcId="{EAA0E415-1999-4D1C-87AA-59EFD213DB30}" destId="{E745A1E9-CC02-454B-816F-ABD59E513CEB}" srcOrd="1" destOrd="0" parTransId="{F713FAE0-4BF9-4ED9-993D-994658BDEB46}" sibTransId="{D78062C6-FBBE-48A9-9474-D6B0D9E1D440}"/>
    <dgm:cxn modelId="{003C5ABE-80D4-4F2E-884F-68111097A4D5}" srcId="{EAA0E415-1999-4D1C-87AA-59EFD213DB30}" destId="{96911FFC-9B2B-4C39-A73D-E3B6BE1FC2F1}" srcOrd="2" destOrd="0" parTransId="{A21F6FC0-DE7C-4E80-B17A-F814314B993A}" sibTransId="{58DE9897-5BB8-4B68-855E-A8EBE2F188A5}"/>
    <dgm:cxn modelId="{8C6682E7-A7E6-4E99-ACAB-51E867981C93}" type="presOf" srcId="{E14E3999-913F-41A9-943B-E132256B6EAD}" destId="{95C9F82C-DB65-46EC-B548-AB5256FD853B}" srcOrd="0" destOrd="0" presId="urn:microsoft.com/office/officeart/2005/8/layout/pyramid1"/>
    <dgm:cxn modelId="{8951C5A0-ABB2-40A3-BED9-2A5E30015725}" type="presParOf" srcId="{30A61D64-665E-4A30-87F6-6607A85CCDB9}" destId="{28A47844-2636-4B3C-A4DD-5274383B9AD9}" srcOrd="0" destOrd="0" presId="urn:microsoft.com/office/officeart/2005/8/layout/pyramid1"/>
    <dgm:cxn modelId="{98B9D156-BE80-4C95-B3F6-15387DD69E4C}" type="presParOf" srcId="{28A47844-2636-4B3C-A4DD-5274383B9AD9}" destId="{95C9F82C-DB65-46EC-B548-AB5256FD853B}" srcOrd="0" destOrd="0" presId="urn:microsoft.com/office/officeart/2005/8/layout/pyramid1"/>
    <dgm:cxn modelId="{6EE9C45B-35EC-4B83-82EA-A30DD1F6550C}" type="presParOf" srcId="{28A47844-2636-4B3C-A4DD-5274383B9AD9}" destId="{CB5D86A5-259F-4583-BCC7-CE57791999E8}" srcOrd="1" destOrd="0" presId="urn:microsoft.com/office/officeart/2005/8/layout/pyramid1"/>
    <dgm:cxn modelId="{1FB7B8D1-50BF-4562-9A3D-C530261CF976}" type="presParOf" srcId="{30A61D64-665E-4A30-87F6-6607A85CCDB9}" destId="{79D79364-4384-45E9-8696-2BA019DAD3F0}" srcOrd="1" destOrd="0" presId="urn:microsoft.com/office/officeart/2005/8/layout/pyramid1"/>
    <dgm:cxn modelId="{4C8AD542-6A99-4E64-A52D-53A11709F7F1}" type="presParOf" srcId="{79D79364-4384-45E9-8696-2BA019DAD3F0}" destId="{AC164184-7F5B-4258-AD5A-8E4351AC4863}" srcOrd="0" destOrd="0" presId="urn:microsoft.com/office/officeart/2005/8/layout/pyramid1"/>
    <dgm:cxn modelId="{4CFB9B05-57C8-45A7-90B4-0F3E104C7F22}" type="presParOf" srcId="{79D79364-4384-45E9-8696-2BA019DAD3F0}" destId="{36A967B6-154C-457E-AD18-D4A2B8D814EF}" srcOrd="1" destOrd="0" presId="urn:microsoft.com/office/officeart/2005/8/layout/pyramid1"/>
    <dgm:cxn modelId="{55260A69-1BE0-41AC-AC1A-C731D56C872B}" type="presParOf" srcId="{30A61D64-665E-4A30-87F6-6607A85CCDB9}" destId="{14ED05BF-E6E1-4EED-8F5A-3C4F329AB3B4}" srcOrd="2" destOrd="0" presId="urn:microsoft.com/office/officeart/2005/8/layout/pyramid1"/>
    <dgm:cxn modelId="{9864ED26-AC75-485C-BBBC-7DC14E4E4AC6}" type="presParOf" srcId="{14ED05BF-E6E1-4EED-8F5A-3C4F329AB3B4}" destId="{95A0FF3C-5A17-49FD-A3D9-B9A16A384F7C}" srcOrd="0" destOrd="0" presId="urn:microsoft.com/office/officeart/2005/8/layout/pyramid1"/>
    <dgm:cxn modelId="{263169CB-E237-49D3-93F0-AF0E44C2900D}" type="presParOf" srcId="{14ED05BF-E6E1-4EED-8F5A-3C4F329AB3B4}" destId="{0ED95D33-B6AC-4358-B18E-955CD71BAB6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9F82C-DB65-46EC-B548-AB5256FD853B}">
      <dsp:nvSpPr>
        <dsp:cNvPr id="0" name=""/>
        <dsp:cNvSpPr/>
      </dsp:nvSpPr>
      <dsp:spPr>
        <a:xfrm>
          <a:off x="1386458" y="0"/>
          <a:ext cx="1386458" cy="951020"/>
        </a:xfrm>
        <a:prstGeom prst="trapezoid">
          <a:avLst>
            <a:gd name="adj" fmla="val 72893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800" b="1" kern="1200" dirty="0"/>
            <a:t>Rote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800" b="1" kern="1200" dirty="0"/>
            <a:t>Phase </a:t>
          </a:r>
          <a:r>
            <a:rPr lang="de-DE" sz="1200" kern="1200" dirty="0"/>
            <a:t>(kritischer Zustand)</a:t>
          </a:r>
          <a:endParaRPr lang="de-DE" sz="1800" kern="1200" dirty="0"/>
        </a:p>
      </dsp:txBody>
      <dsp:txXfrm>
        <a:off x="1386458" y="0"/>
        <a:ext cx="1386458" cy="951020"/>
      </dsp:txXfrm>
    </dsp:sp>
    <dsp:sp modelId="{AC164184-7F5B-4258-AD5A-8E4351AC4863}">
      <dsp:nvSpPr>
        <dsp:cNvPr id="0" name=""/>
        <dsp:cNvSpPr/>
      </dsp:nvSpPr>
      <dsp:spPr>
        <a:xfrm>
          <a:off x="693229" y="951020"/>
          <a:ext cx="2772916" cy="951020"/>
        </a:xfrm>
        <a:prstGeom prst="trapezoid">
          <a:avLst>
            <a:gd name="adj" fmla="val 72893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Gelbe Phase </a:t>
          </a:r>
          <a:r>
            <a:rPr lang="de-DE" sz="1200" kern="1200" dirty="0"/>
            <a:t>(Engpässe)</a:t>
          </a:r>
          <a:endParaRPr lang="de-DE" sz="1800" kern="1200" dirty="0"/>
        </a:p>
      </dsp:txBody>
      <dsp:txXfrm>
        <a:off x="1178489" y="951020"/>
        <a:ext cx="1802395" cy="951020"/>
      </dsp:txXfrm>
    </dsp:sp>
    <dsp:sp modelId="{95A0FF3C-5A17-49FD-A3D9-B9A16A384F7C}">
      <dsp:nvSpPr>
        <dsp:cNvPr id="0" name=""/>
        <dsp:cNvSpPr/>
      </dsp:nvSpPr>
      <dsp:spPr>
        <a:xfrm>
          <a:off x="0" y="1902040"/>
          <a:ext cx="4159374" cy="951020"/>
        </a:xfrm>
        <a:prstGeom prst="trapezoid">
          <a:avLst>
            <a:gd name="adj" fmla="val 72893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1800" b="1" kern="1200" dirty="0"/>
            <a:t>Grüne Phase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/>
            <a:t>(Normalzustand)</a:t>
          </a:r>
          <a:endParaRPr lang="de-DE" sz="1800" kern="1200" dirty="0"/>
        </a:p>
      </dsp:txBody>
      <dsp:txXfrm>
        <a:off x="727890" y="1902040"/>
        <a:ext cx="2703593" cy="95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197BDE9-6EEF-4810-85B1-29481DF67E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21FD1F-6B32-487D-9149-BECD81DCD4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C6472-4E9A-4962-AA55-F7DC5E532084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24C25D-B488-4C0E-BEA7-6C3E992BF6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374825-C21E-46C8-87F0-FF3DD18E1C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8CA18-86A7-47B7-8FF8-3B43AD059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138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6B856-8745-45AF-BFC2-9563268C2C02}" type="datetimeFigureOut">
              <a:rPr lang="en-GB" smtClean="0"/>
              <a:t>31/03/2023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D6061-5A75-45E9-9197-3D7F3CED85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984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2563" indent="-182563" algn="l" defTabSz="914400" rtl="0" eaLnBrk="1" latinLnBrk="0" hangingPunct="1">
      <a:buFontTx/>
      <a:buBlip>
        <a:blip r:embed="rId2"/>
      </a:buBlip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57188" indent="-174625" algn="l" defTabSz="914400" rtl="0" eaLnBrk="1" latinLnBrk="0" hangingPunct="1">
      <a:buClr>
        <a:schemeClr val="accent3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41338" indent="-184150" algn="l" defTabSz="914400" rtl="0" eaLnBrk="1" latinLnBrk="0" hangingPunct="1">
      <a:buClr>
        <a:schemeClr val="accent3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3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3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Tonspur: Beispiel EVU verschiebt in dynamischen Tarif alle Verbraucher in eine preisgünstige Viertelstunde, Netzbetreiber entzerrt dies wieder, in dem er bspw. abregelt: Nachteil für Verbraucher und hoher prozessualer Aufwand</a:t>
            </a:r>
          </a:p>
          <a:p>
            <a:r>
              <a:rPr lang="de-DE" dirty="0"/>
              <a:t>Tonspur: Hinführung von Vorprojekt FlexHafen auf Zielprodukt </a:t>
            </a:r>
            <a:r>
              <a:rPr lang="de-DE" dirty="0" err="1"/>
              <a:t>GateFlex</a:t>
            </a:r>
            <a:r>
              <a:rPr lang="de-DE" dirty="0"/>
              <a:t> (die Ergebnisse dieses Projektes wollen wir nutzen, um eine universell einsetzbare Lösung zu schaffen, dann das Zielbild vorstellen)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D6061-5A75-45E9-9197-3D7F3CED85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26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Produkt </a:t>
            </a:r>
            <a:r>
              <a:rPr lang="de-DE" dirty="0" err="1"/>
              <a:t>GateFlex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Verbraucher:innen</a:t>
            </a:r>
            <a:r>
              <a:rPr lang="de-DE" dirty="0"/>
              <a:t> bieten Flexibilitätsrahmen auf Flexibilitätsplattform an (Leistung, Zeitraum, Standort und Preis)</a:t>
            </a:r>
          </a:p>
          <a:p>
            <a:pPr marL="357188" marR="0" lvl="1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Bsp. Flexibilität: Ladevorgang Wallbox, Verbraucher wird in Nutzung nicht eingeschränkt, da garantierte Energielieferung in angegebenem Zeitraum</a:t>
            </a:r>
          </a:p>
          <a:p>
            <a:pPr marL="357188" marR="0" lvl="1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Die </a:t>
            </a:r>
            <a:r>
              <a:rPr lang="de-DE" dirty="0" err="1"/>
              <a:t>Verbraucher:innen</a:t>
            </a:r>
            <a:r>
              <a:rPr lang="de-DE" dirty="0"/>
              <a:t> sind auf einer Flexibilitätsplattform aggregiert</a:t>
            </a:r>
          </a:p>
          <a:p>
            <a:pPr marL="357188" marR="0" lvl="1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EVU übernimmt vertragliche Anbindung der </a:t>
            </a:r>
            <a:r>
              <a:rPr lang="de-DE" dirty="0" err="1"/>
              <a:t>Endkund:innen</a:t>
            </a:r>
            <a:endParaRPr lang="de-DE" dirty="0"/>
          </a:p>
          <a:p>
            <a:pPr marL="357188" marR="0" lvl="1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VNB stellt die physikalische Anbindung sicher und hat Durchgriffsrecht nach §14a EnWG</a:t>
            </a:r>
          </a:p>
          <a:p>
            <a:pPr marL="357188" marR="0" lvl="1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Die Steuerung erfolgt über einen CLS-Kanal über das SMGW, was eine zukunftssichere und daten bzw. IT-sichere Lösung darstellt, die keine zusätzlichen Kosten verursacht</a:t>
            </a:r>
          </a:p>
          <a:p>
            <a:pPr lvl="1"/>
            <a:r>
              <a:rPr lang="de-DE" dirty="0"/>
              <a:t>Abnehmer können die Flexibilitäten im angebotenen Rahmen nutzen und steuern, bspw. zum Portfoliomanagement </a:t>
            </a:r>
          </a:p>
          <a:p>
            <a:pPr marL="357188" marR="0" lvl="1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FlexNutzer</a:t>
            </a:r>
            <a:r>
              <a:rPr lang="de-DE" dirty="0"/>
              <a:t> können auf Flexibilität zugreifen, neben NEM und EVU auch Regelleistung oder </a:t>
            </a:r>
            <a:r>
              <a:rPr lang="de-DE" dirty="0" err="1"/>
              <a:t>Redispatch</a:t>
            </a:r>
            <a:r>
              <a:rPr lang="de-DE" dirty="0"/>
              <a:t> durch ÜNB denkbar</a:t>
            </a:r>
          </a:p>
          <a:p>
            <a:pPr marL="182563" marR="0" lvl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D6061-5A75-45E9-9197-3D7F3CED85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14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Bedanken.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8D6061-5A75-45E9-9197-3D7F3CED85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16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E679D2EF-B6DE-41C7-A338-68A447C6C9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9387" y="195263"/>
            <a:ext cx="8785226" cy="3024559"/>
          </a:xfrm>
          <a:custGeom>
            <a:avLst/>
            <a:gdLst>
              <a:gd name="connsiteX0" fmla="*/ 0 w 8785226"/>
              <a:gd name="connsiteY0" fmla="*/ 0 h 3024559"/>
              <a:gd name="connsiteX1" fmla="*/ 8785225 w 8785226"/>
              <a:gd name="connsiteY1" fmla="*/ 0 h 3024559"/>
              <a:gd name="connsiteX2" fmla="*/ 8785225 w 8785226"/>
              <a:gd name="connsiteY2" fmla="*/ 2299493 h 3024559"/>
              <a:gd name="connsiteX3" fmla="*/ 8785226 w 8785226"/>
              <a:gd name="connsiteY3" fmla="*/ 2299503 h 3024559"/>
              <a:gd name="connsiteX4" fmla="*/ 8785225 w 8785226"/>
              <a:gd name="connsiteY4" fmla="*/ 2299514 h 3024559"/>
              <a:gd name="connsiteX5" fmla="*/ 8785225 w 8785226"/>
              <a:gd name="connsiteY5" fmla="*/ 2304255 h 3024559"/>
              <a:gd name="connsiteX6" fmla="*/ 8784750 w 8785226"/>
              <a:gd name="connsiteY6" fmla="*/ 2304255 h 3024559"/>
              <a:gd name="connsiteX7" fmla="*/ 8770595 w 8785226"/>
              <a:gd name="connsiteY7" fmla="*/ 2445627 h 3024559"/>
              <a:gd name="connsiteX8" fmla="*/ 8065083 w 8785226"/>
              <a:gd name="connsiteY8" fmla="*/ 3024559 h 3024559"/>
              <a:gd name="connsiteX9" fmla="*/ 8057766 w 8785226"/>
              <a:gd name="connsiteY9" fmla="*/ 3024187 h 3024559"/>
              <a:gd name="connsiteX10" fmla="*/ 0 w 8785226"/>
              <a:gd name="connsiteY10" fmla="*/ 3024187 h 30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85226" h="3024559">
                <a:moveTo>
                  <a:pt x="0" y="0"/>
                </a:moveTo>
                <a:lnTo>
                  <a:pt x="8785225" y="0"/>
                </a:lnTo>
                <a:lnTo>
                  <a:pt x="8785225" y="2299493"/>
                </a:lnTo>
                <a:lnTo>
                  <a:pt x="8785226" y="2299503"/>
                </a:lnTo>
                <a:lnTo>
                  <a:pt x="8785225" y="2299514"/>
                </a:lnTo>
                <a:lnTo>
                  <a:pt x="8785225" y="2304255"/>
                </a:lnTo>
                <a:lnTo>
                  <a:pt x="8784750" y="2304255"/>
                </a:lnTo>
                <a:lnTo>
                  <a:pt x="8770595" y="2445627"/>
                </a:lnTo>
                <a:cubicBezTo>
                  <a:pt x="8703445" y="2776023"/>
                  <a:pt x="8413091" y="3024559"/>
                  <a:pt x="8065083" y="3024559"/>
                </a:cubicBezTo>
                <a:lnTo>
                  <a:pt x="8057766" y="3024187"/>
                </a:lnTo>
                <a:lnTo>
                  <a:pt x="0" y="302418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90000" tIns="72000" rIns="90000" bIns="72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3291830"/>
            <a:ext cx="8496300" cy="86335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4227934"/>
            <a:ext cx="8496300" cy="72030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/>
            </a:lvl1pPr>
            <a:lvl2pPr marL="0" indent="0" algn="l">
              <a:buNone/>
              <a:tabLst/>
              <a:defRPr sz="1400"/>
            </a:lvl2pPr>
            <a:lvl3pPr marL="0" indent="0" algn="l"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1318D91-6BB0-47A4-AE84-D42DFE9BA8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65672" y="346787"/>
            <a:ext cx="1054800" cy="4752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971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mit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7E3551D4-A0FF-4C6F-BDC2-5CBA7C1CA76C}"/>
              </a:ext>
            </a:extLst>
          </p:cNvPr>
          <p:cNvSpPr/>
          <p:nvPr userDrawn="1"/>
        </p:nvSpPr>
        <p:spPr>
          <a:xfrm>
            <a:off x="179388" y="195263"/>
            <a:ext cx="7056439" cy="4752975"/>
          </a:xfrm>
          <a:custGeom>
            <a:avLst/>
            <a:gdLst>
              <a:gd name="connsiteX0" fmla="*/ 0 w 7056439"/>
              <a:gd name="connsiteY0" fmla="*/ 0 h 4752975"/>
              <a:gd name="connsiteX1" fmla="*/ 7056438 w 7056439"/>
              <a:gd name="connsiteY1" fmla="*/ 0 h 4752975"/>
              <a:gd name="connsiteX2" fmla="*/ 7056438 w 7056439"/>
              <a:gd name="connsiteY2" fmla="*/ 4027909 h 4752975"/>
              <a:gd name="connsiteX3" fmla="*/ 7056439 w 7056439"/>
              <a:gd name="connsiteY3" fmla="*/ 4027919 h 4752975"/>
              <a:gd name="connsiteX4" fmla="*/ 7056438 w 7056439"/>
              <a:gd name="connsiteY4" fmla="*/ 4027930 h 4752975"/>
              <a:gd name="connsiteX5" fmla="*/ 7056438 w 7056439"/>
              <a:gd name="connsiteY5" fmla="*/ 4032671 h 4752975"/>
              <a:gd name="connsiteX6" fmla="*/ 7055963 w 7056439"/>
              <a:gd name="connsiteY6" fmla="*/ 4032671 h 4752975"/>
              <a:gd name="connsiteX7" fmla="*/ 7041808 w 7056439"/>
              <a:gd name="connsiteY7" fmla="*/ 4174043 h 4752975"/>
              <a:gd name="connsiteX8" fmla="*/ 6336296 w 7056439"/>
              <a:gd name="connsiteY8" fmla="*/ 4752975 h 4752975"/>
              <a:gd name="connsiteX9" fmla="*/ 6336233 w 7056439"/>
              <a:gd name="connsiteY9" fmla="*/ 4752972 h 4752975"/>
              <a:gd name="connsiteX10" fmla="*/ 6336233 w 7056439"/>
              <a:gd name="connsiteY10" fmla="*/ 4752975 h 4752975"/>
              <a:gd name="connsiteX11" fmla="*/ 0 w 7056439"/>
              <a:gd name="connsiteY11" fmla="*/ 4752975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56439" h="4752975">
                <a:moveTo>
                  <a:pt x="0" y="0"/>
                </a:moveTo>
                <a:lnTo>
                  <a:pt x="7056438" y="0"/>
                </a:lnTo>
                <a:lnTo>
                  <a:pt x="7056438" y="4027909"/>
                </a:lnTo>
                <a:lnTo>
                  <a:pt x="7056439" y="4027919"/>
                </a:lnTo>
                <a:lnTo>
                  <a:pt x="7056438" y="4027930"/>
                </a:lnTo>
                <a:lnTo>
                  <a:pt x="7056438" y="4032671"/>
                </a:lnTo>
                <a:lnTo>
                  <a:pt x="7055963" y="4032671"/>
                </a:lnTo>
                <a:lnTo>
                  <a:pt x="7041808" y="4174043"/>
                </a:lnTo>
                <a:cubicBezTo>
                  <a:pt x="6974658" y="4504439"/>
                  <a:pt x="6684305" y="4752975"/>
                  <a:pt x="6336296" y="4752975"/>
                </a:cubicBezTo>
                <a:lnTo>
                  <a:pt x="6336233" y="4752972"/>
                </a:lnTo>
                <a:lnTo>
                  <a:pt x="6336233" y="4752975"/>
                </a:lnTo>
                <a:lnTo>
                  <a:pt x="0" y="47529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5" y="915567"/>
            <a:ext cx="6227921" cy="6840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16101"/>
            <a:ext cx="6227923" cy="28432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CD05A1-DEB2-432D-A556-28F24C9F2C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Green Planet Energy eG</a:t>
            </a:r>
          </a:p>
        </p:txBody>
      </p:sp>
    </p:spTree>
    <p:extLst>
      <p:ext uri="{BB962C8B-B14F-4D97-AF65-F5344CB8AC3E}">
        <p14:creationId xmlns:p14="http://schemas.microsoft.com/office/powerpoint/2010/main" val="4259247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55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338" y="915567"/>
            <a:ext cx="3061034" cy="6840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338" y="1816100"/>
            <a:ext cx="3816350" cy="28432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159E0AA-0C2C-4E9B-BA72-BE978C2997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59338" y="4710782"/>
            <a:ext cx="2232942" cy="165224"/>
          </a:xfrm>
        </p:spPr>
        <p:txBody>
          <a:bodyPr/>
          <a:lstStyle/>
          <a:p>
            <a:r>
              <a:rPr lang="de-DE" noProof="0"/>
              <a:t>Green Planet Energy eG</a:t>
            </a:r>
          </a:p>
        </p:txBody>
      </p:sp>
      <p:sp>
        <p:nvSpPr>
          <p:cNvPr id="9" name="Bildplatzhalter 13">
            <a:extLst>
              <a:ext uri="{FF2B5EF4-FFF2-40B4-BE49-F238E27FC236}">
                <a16:creationId xmlns:a16="http://schemas.microsoft.com/office/drawing/2014/main" id="{2F497FE8-00FB-45BF-A537-3AD9A72716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9388" y="195263"/>
            <a:ext cx="4392614" cy="4752975"/>
          </a:xfrm>
          <a:custGeom>
            <a:avLst/>
            <a:gdLst>
              <a:gd name="connsiteX0" fmla="*/ 0 w 4392614"/>
              <a:gd name="connsiteY0" fmla="*/ 0 h 4752975"/>
              <a:gd name="connsiteX1" fmla="*/ 4392613 w 4392614"/>
              <a:gd name="connsiteY1" fmla="*/ 0 h 4752975"/>
              <a:gd name="connsiteX2" fmla="*/ 4392613 w 4392614"/>
              <a:gd name="connsiteY2" fmla="*/ 4027900 h 4752975"/>
              <a:gd name="connsiteX3" fmla="*/ 4392614 w 4392614"/>
              <a:gd name="connsiteY3" fmla="*/ 4027919 h 4752975"/>
              <a:gd name="connsiteX4" fmla="*/ 4392613 w 4392614"/>
              <a:gd name="connsiteY4" fmla="*/ 4027939 h 4752975"/>
              <a:gd name="connsiteX5" fmla="*/ 4392613 w 4392614"/>
              <a:gd name="connsiteY5" fmla="*/ 4032671 h 4752975"/>
              <a:gd name="connsiteX6" fmla="*/ 4392376 w 4392614"/>
              <a:gd name="connsiteY6" fmla="*/ 4032671 h 4752975"/>
              <a:gd name="connsiteX7" fmla="*/ 4388896 w 4392614"/>
              <a:gd name="connsiteY7" fmla="*/ 4102052 h 4752975"/>
              <a:gd name="connsiteX8" fmla="*/ 3672471 w 4392614"/>
              <a:gd name="connsiteY8" fmla="*/ 4752975 h 4752975"/>
              <a:gd name="connsiteX9" fmla="*/ 3672408 w 4392614"/>
              <a:gd name="connsiteY9" fmla="*/ 4752969 h 4752975"/>
              <a:gd name="connsiteX10" fmla="*/ 3672408 w 4392614"/>
              <a:gd name="connsiteY10" fmla="*/ 4752975 h 4752975"/>
              <a:gd name="connsiteX11" fmla="*/ 0 w 4392614"/>
              <a:gd name="connsiteY11" fmla="*/ 4752975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2614" h="4752975">
                <a:moveTo>
                  <a:pt x="0" y="0"/>
                </a:moveTo>
                <a:lnTo>
                  <a:pt x="4392613" y="0"/>
                </a:lnTo>
                <a:lnTo>
                  <a:pt x="4392613" y="4027900"/>
                </a:lnTo>
                <a:lnTo>
                  <a:pt x="4392614" y="4027919"/>
                </a:lnTo>
                <a:lnTo>
                  <a:pt x="4392613" y="4027939"/>
                </a:lnTo>
                <a:lnTo>
                  <a:pt x="4392613" y="4032671"/>
                </a:lnTo>
                <a:lnTo>
                  <a:pt x="4392376" y="4032671"/>
                </a:lnTo>
                <a:lnTo>
                  <a:pt x="4388896" y="4102052"/>
                </a:lnTo>
                <a:cubicBezTo>
                  <a:pt x="4352017" y="4467666"/>
                  <a:pt x="4045337" y="4752975"/>
                  <a:pt x="3672471" y="4752975"/>
                </a:cubicBezTo>
                <a:lnTo>
                  <a:pt x="3672408" y="4752969"/>
                </a:lnTo>
                <a:lnTo>
                  <a:pt x="3672408" y="4752975"/>
                </a:lnTo>
                <a:lnTo>
                  <a:pt x="0" y="47529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0000" tIns="72000" rIns="90000" bIns="72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047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5003BE4-AC57-4D63-8E92-937872D974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Green Planet Energy eG</a:t>
            </a:r>
          </a:p>
        </p:txBody>
      </p:sp>
    </p:spTree>
    <p:extLst>
      <p:ext uri="{BB962C8B-B14F-4D97-AF65-F5344CB8AC3E}">
        <p14:creationId xmlns:p14="http://schemas.microsoft.com/office/powerpoint/2010/main" val="403718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mit 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4C606D11-31E6-4C47-AC20-84F45D0440E3}"/>
              </a:ext>
            </a:extLst>
          </p:cNvPr>
          <p:cNvSpPr/>
          <p:nvPr userDrawn="1"/>
        </p:nvSpPr>
        <p:spPr>
          <a:xfrm>
            <a:off x="179387" y="195263"/>
            <a:ext cx="8785227" cy="4752975"/>
          </a:xfrm>
          <a:custGeom>
            <a:avLst/>
            <a:gdLst>
              <a:gd name="connsiteX0" fmla="*/ 0 w 8785227"/>
              <a:gd name="connsiteY0" fmla="*/ 0 h 4752975"/>
              <a:gd name="connsiteX1" fmla="*/ 8785225 w 8785227"/>
              <a:gd name="connsiteY1" fmla="*/ 0 h 4752975"/>
              <a:gd name="connsiteX2" fmla="*/ 8785225 w 8785227"/>
              <a:gd name="connsiteY2" fmla="*/ 4027900 h 4752975"/>
              <a:gd name="connsiteX3" fmla="*/ 8785227 w 8785227"/>
              <a:gd name="connsiteY3" fmla="*/ 4027919 h 4752975"/>
              <a:gd name="connsiteX4" fmla="*/ 8785225 w 8785227"/>
              <a:gd name="connsiteY4" fmla="*/ 4027939 h 4752975"/>
              <a:gd name="connsiteX5" fmla="*/ 8785225 w 8785227"/>
              <a:gd name="connsiteY5" fmla="*/ 4032671 h 4752975"/>
              <a:gd name="connsiteX6" fmla="*/ 8784751 w 8785227"/>
              <a:gd name="connsiteY6" fmla="*/ 4032671 h 4752975"/>
              <a:gd name="connsiteX7" fmla="*/ 8770596 w 8785227"/>
              <a:gd name="connsiteY7" fmla="*/ 4174043 h 4752975"/>
              <a:gd name="connsiteX8" fmla="*/ 8065084 w 8785227"/>
              <a:gd name="connsiteY8" fmla="*/ 4752975 h 4752975"/>
              <a:gd name="connsiteX9" fmla="*/ 8065021 w 8785227"/>
              <a:gd name="connsiteY9" fmla="*/ 4752972 h 4752975"/>
              <a:gd name="connsiteX10" fmla="*/ 8065021 w 8785227"/>
              <a:gd name="connsiteY10" fmla="*/ 4752975 h 4752975"/>
              <a:gd name="connsiteX11" fmla="*/ 0 w 8785227"/>
              <a:gd name="connsiteY11" fmla="*/ 4752975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5227" h="4752975">
                <a:moveTo>
                  <a:pt x="0" y="0"/>
                </a:moveTo>
                <a:lnTo>
                  <a:pt x="8785225" y="0"/>
                </a:lnTo>
                <a:lnTo>
                  <a:pt x="8785225" y="4027900"/>
                </a:lnTo>
                <a:lnTo>
                  <a:pt x="8785227" y="4027919"/>
                </a:lnTo>
                <a:lnTo>
                  <a:pt x="8785225" y="4027939"/>
                </a:lnTo>
                <a:lnTo>
                  <a:pt x="8785225" y="4032671"/>
                </a:lnTo>
                <a:lnTo>
                  <a:pt x="8784751" y="4032671"/>
                </a:lnTo>
                <a:lnTo>
                  <a:pt x="8770596" y="4174043"/>
                </a:lnTo>
                <a:cubicBezTo>
                  <a:pt x="8703446" y="4504439"/>
                  <a:pt x="8413093" y="4752975"/>
                  <a:pt x="8065084" y="4752975"/>
                </a:cubicBezTo>
                <a:lnTo>
                  <a:pt x="8065021" y="4752972"/>
                </a:lnTo>
                <a:lnTo>
                  <a:pt x="8065021" y="4752975"/>
                </a:lnTo>
                <a:lnTo>
                  <a:pt x="0" y="4752975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5003BE4-AC57-4D63-8E92-937872D974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Green Planet Energy eG</a:t>
            </a:r>
          </a:p>
        </p:txBody>
      </p:sp>
    </p:spTree>
    <p:extLst>
      <p:ext uri="{BB962C8B-B14F-4D97-AF65-F5344CB8AC3E}">
        <p14:creationId xmlns:p14="http://schemas.microsoft.com/office/powerpoint/2010/main" val="262506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mit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4C606D11-31E6-4C47-AC20-84F45D0440E3}"/>
              </a:ext>
            </a:extLst>
          </p:cNvPr>
          <p:cNvSpPr/>
          <p:nvPr userDrawn="1"/>
        </p:nvSpPr>
        <p:spPr>
          <a:xfrm>
            <a:off x="179387" y="195263"/>
            <a:ext cx="8785227" cy="4752975"/>
          </a:xfrm>
          <a:custGeom>
            <a:avLst/>
            <a:gdLst>
              <a:gd name="connsiteX0" fmla="*/ 0 w 8785227"/>
              <a:gd name="connsiteY0" fmla="*/ 0 h 4752975"/>
              <a:gd name="connsiteX1" fmla="*/ 8785225 w 8785227"/>
              <a:gd name="connsiteY1" fmla="*/ 0 h 4752975"/>
              <a:gd name="connsiteX2" fmla="*/ 8785225 w 8785227"/>
              <a:gd name="connsiteY2" fmla="*/ 4027900 h 4752975"/>
              <a:gd name="connsiteX3" fmla="*/ 8785227 w 8785227"/>
              <a:gd name="connsiteY3" fmla="*/ 4027919 h 4752975"/>
              <a:gd name="connsiteX4" fmla="*/ 8785225 w 8785227"/>
              <a:gd name="connsiteY4" fmla="*/ 4027939 h 4752975"/>
              <a:gd name="connsiteX5" fmla="*/ 8785225 w 8785227"/>
              <a:gd name="connsiteY5" fmla="*/ 4032671 h 4752975"/>
              <a:gd name="connsiteX6" fmla="*/ 8784751 w 8785227"/>
              <a:gd name="connsiteY6" fmla="*/ 4032671 h 4752975"/>
              <a:gd name="connsiteX7" fmla="*/ 8770596 w 8785227"/>
              <a:gd name="connsiteY7" fmla="*/ 4174043 h 4752975"/>
              <a:gd name="connsiteX8" fmla="*/ 8065084 w 8785227"/>
              <a:gd name="connsiteY8" fmla="*/ 4752975 h 4752975"/>
              <a:gd name="connsiteX9" fmla="*/ 8065021 w 8785227"/>
              <a:gd name="connsiteY9" fmla="*/ 4752972 h 4752975"/>
              <a:gd name="connsiteX10" fmla="*/ 8065021 w 8785227"/>
              <a:gd name="connsiteY10" fmla="*/ 4752975 h 4752975"/>
              <a:gd name="connsiteX11" fmla="*/ 0 w 8785227"/>
              <a:gd name="connsiteY11" fmla="*/ 4752975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5227" h="4752975">
                <a:moveTo>
                  <a:pt x="0" y="0"/>
                </a:moveTo>
                <a:lnTo>
                  <a:pt x="8785225" y="0"/>
                </a:lnTo>
                <a:lnTo>
                  <a:pt x="8785225" y="4027900"/>
                </a:lnTo>
                <a:lnTo>
                  <a:pt x="8785227" y="4027919"/>
                </a:lnTo>
                <a:lnTo>
                  <a:pt x="8785225" y="4027939"/>
                </a:lnTo>
                <a:lnTo>
                  <a:pt x="8785225" y="4032671"/>
                </a:lnTo>
                <a:lnTo>
                  <a:pt x="8784751" y="4032671"/>
                </a:lnTo>
                <a:lnTo>
                  <a:pt x="8770596" y="4174043"/>
                </a:lnTo>
                <a:cubicBezTo>
                  <a:pt x="8703446" y="4504439"/>
                  <a:pt x="8413093" y="4752975"/>
                  <a:pt x="8065084" y="4752975"/>
                </a:cubicBezTo>
                <a:lnTo>
                  <a:pt x="8065021" y="4752972"/>
                </a:lnTo>
                <a:lnTo>
                  <a:pt x="8065021" y="4752975"/>
                </a:lnTo>
                <a:lnTo>
                  <a:pt x="0" y="4752975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5003BE4-AC57-4D63-8E92-937872D974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Green Planet Energy eG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82FD857-C294-4A26-9ED6-9ED0DF6C64E0}"/>
              </a:ext>
            </a:extLst>
          </p:cNvPr>
          <p:cNvSpPr/>
          <p:nvPr userDrawn="1"/>
        </p:nvSpPr>
        <p:spPr>
          <a:xfrm>
            <a:off x="7272300" y="4710782"/>
            <a:ext cx="755688" cy="165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700" b="0" noProof="0" dirty="0">
                <a:solidFill>
                  <a:schemeClr val="tx1"/>
                </a:solidFill>
              </a:rPr>
              <a:t>Seite </a:t>
            </a:r>
            <a:fld id="{FBE60A4F-8064-4047-A625-EE86090C8743}" type="slidenum">
              <a:rPr lang="de-DE" sz="700" b="0" noProof="0" smtClean="0">
                <a:solidFill>
                  <a:schemeClr val="tx1"/>
                </a:solidFill>
              </a:rPr>
              <a:t>‹#›</a:t>
            </a:fld>
            <a:endParaRPr lang="de-DE" sz="700" b="0" noProof="0" dirty="0">
              <a:solidFill>
                <a:schemeClr val="tx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425E5E-020E-4D68-B4AA-77328308EF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5672" y="346787"/>
            <a:ext cx="1054800" cy="4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94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725" y="915567"/>
            <a:ext cx="4644603" cy="6840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724" y="1816100"/>
            <a:ext cx="5795963" cy="28432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5003BE4-AC57-4D63-8E92-937872D974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79724" y="4710782"/>
            <a:ext cx="4212556" cy="165224"/>
          </a:xfrm>
        </p:spPr>
        <p:txBody>
          <a:bodyPr/>
          <a:lstStyle/>
          <a:p>
            <a:r>
              <a:rPr lang="de-DE" noProof="0"/>
              <a:t>Green Planet Energy eG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6676565E-BF1C-4FB3-9A6B-AF49C482DA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9922" y="195263"/>
            <a:ext cx="2447391" cy="4752975"/>
          </a:xfrm>
          <a:custGeom>
            <a:avLst/>
            <a:gdLst>
              <a:gd name="connsiteX0" fmla="*/ 0 w 2447863"/>
              <a:gd name="connsiteY0" fmla="*/ 0 h 4752975"/>
              <a:gd name="connsiteX1" fmla="*/ 2447392 w 2447863"/>
              <a:gd name="connsiteY1" fmla="*/ 0 h 4752975"/>
              <a:gd name="connsiteX2" fmla="*/ 2447392 w 2447863"/>
              <a:gd name="connsiteY2" fmla="*/ 4018528 h 4752975"/>
              <a:gd name="connsiteX3" fmla="*/ 2447863 w 2447863"/>
              <a:gd name="connsiteY3" fmla="*/ 4027919 h 4752975"/>
              <a:gd name="connsiteX4" fmla="*/ 1727720 w 2447863"/>
              <a:gd name="connsiteY4" fmla="*/ 4752975 h 4752975"/>
              <a:gd name="connsiteX5" fmla="*/ 1727657 w 2447863"/>
              <a:gd name="connsiteY5" fmla="*/ 4752969 h 4752975"/>
              <a:gd name="connsiteX6" fmla="*/ 1727657 w 2447863"/>
              <a:gd name="connsiteY6" fmla="*/ 4752975 h 4752975"/>
              <a:gd name="connsiteX7" fmla="*/ 0 w 2447863"/>
              <a:gd name="connsiteY7" fmla="*/ 4752975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7863" h="4752975">
                <a:moveTo>
                  <a:pt x="0" y="0"/>
                </a:moveTo>
                <a:lnTo>
                  <a:pt x="2447392" y="0"/>
                </a:lnTo>
                <a:lnTo>
                  <a:pt x="2447392" y="4018528"/>
                </a:lnTo>
                <a:lnTo>
                  <a:pt x="2447863" y="4027919"/>
                </a:lnTo>
                <a:cubicBezTo>
                  <a:pt x="2447863" y="4428356"/>
                  <a:pt x="2125444" y="4752975"/>
                  <a:pt x="1727720" y="4752975"/>
                </a:cubicBezTo>
                <a:lnTo>
                  <a:pt x="1727657" y="4752969"/>
                </a:lnTo>
                <a:lnTo>
                  <a:pt x="1727657" y="4752975"/>
                </a:lnTo>
                <a:lnTo>
                  <a:pt x="0" y="47529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0000" tIns="72000" rIns="90000" bIns="72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146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1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816100"/>
            <a:ext cx="4032250" cy="28432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5003BE4-AC57-4D63-8E92-937872D974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Green Planet Energy eG</a:t>
            </a:r>
          </a:p>
        </p:txBody>
      </p:sp>
      <p:sp>
        <p:nvSpPr>
          <p:cNvPr id="5" name="Bildplatzhalter 7">
            <a:extLst>
              <a:ext uri="{FF2B5EF4-FFF2-40B4-BE49-F238E27FC236}">
                <a16:creationId xmlns:a16="http://schemas.microsoft.com/office/drawing/2014/main" id="{DA2788F1-953C-4726-A16B-B36DCF7DA1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314" y="1851024"/>
            <a:ext cx="1979351" cy="1369579"/>
          </a:xfrm>
          <a:solidFill>
            <a:schemeClr val="accent1"/>
          </a:solidFill>
        </p:spPr>
        <p:txBody>
          <a:bodyPr lIns="90000" tIns="72000" rIns="90000" bIns="7200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Bildplatzhalter 7">
            <a:extLst>
              <a:ext uri="{FF2B5EF4-FFF2-40B4-BE49-F238E27FC236}">
                <a16:creationId xmlns:a16="http://schemas.microsoft.com/office/drawing/2014/main" id="{BF90C619-540A-42EA-B7B3-740DD8A8D82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8314" y="3291831"/>
            <a:ext cx="1979351" cy="1418952"/>
          </a:xfrm>
          <a:solidFill>
            <a:schemeClr val="accent1"/>
          </a:solidFill>
        </p:spPr>
        <p:txBody>
          <a:bodyPr lIns="90000" tIns="72000" rIns="90000" bIns="7200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6F41E93-E0B1-4C48-8FBB-FF390045E7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520641" y="1851024"/>
            <a:ext cx="1979351" cy="1369579"/>
          </a:xfrm>
          <a:solidFill>
            <a:schemeClr val="accent1"/>
          </a:solidFill>
        </p:spPr>
        <p:txBody>
          <a:bodyPr lIns="90000" tIns="72000" rIns="90000" bIns="7200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E728345C-0A0E-4DEA-8446-D29FE9A0FD4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520641" y="3291831"/>
            <a:ext cx="1979351" cy="1418952"/>
          </a:xfrm>
          <a:solidFill>
            <a:schemeClr val="accent1"/>
          </a:solidFill>
        </p:spPr>
        <p:txBody>
          <a:bodyPr lIns="90000" tIns="72000" rIns="90000" bIns="7200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613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338" y="915567"/>
            <a:ext cx="2736998" cy="6840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9338" y="1816100"/>
            <a:ext cx="3816350" cy="28432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159E0AA-0C2C-4E9B-BA72-BE978C2997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859338" y="4710782"/>
            <a:ext cx="2232942" cy="165224"/>
          </a:xfrm>
        </p:spPr>
        <p:txBody>
          <a:bodyPr/>
          <a:lstStyle/>
          <a:p>
            <a:r>
              <a:rPr lang="de-DE" noProof="0"/>
              <a:t>Green Planet Energy eG</a:t>
            </a:r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2143FA84-436C-4D5B-8EDA-1CA24DA3D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9388" y="195263"/>
            <a:ext cx="4392614" cy="4752975"/>
          </a:xfrm>
          <a:custGeom>
            <a:avLst/>
            <a:gdLst>
              <a:gd name="connsiteX0" fmla="*/ 0 w 4392614"/>
              <a:gd name="connsiteY0" fmla="*/ 0 h 4752975"/>
              <a:gd name="connsiteX1" fmla="*/ 4392613 w 4392614"/>
              <a:gd name="connsiteY1" fmla="*/ 0 h 4752975"/>
              <a:gd name="connsiteX2" fmla="*/ 4392613 w 4392614"/>
              <a:gd name="connsiteY2" fmla="*/ 4027900 h 4752975"/>
              <a:gd name="connsiteX3" fmla="*/ 4392614 w 4392614"/>
              <a:gd name="connsiteY3" fmla="*/ 4027919 h 4752975"/>
              <a:gd name="connsiteX4" fmla="*/ 4392613 w 4392614"/>
              <a:gd name="connsiteY4" fmla="*/ 4027939 h 4752975"/>
              <a:gd name="connsiteX5" fmla="*/ 4392613 w 4392614"/>
              <a:gd name="connsiteY5" fmla="*/ 4032671 h 4752975"/>
              <a:gd name="connsiteX6" fmla="*/ 4392376 w 4392614"/>
              <a:gd name="connsiteY6" fmla="*/ 4032671 h 4752975"/>
              <a:gd name="connsiteX7" fmla="*/ 4388896 w 4392614"/>
              <a:gd name="connsiteY7" fmla="*/ 4102052 h 4752975"/>
              <a:gd name="connsiteX8" fmla="*/ 3672471 w 4392614"/>
              <a:gd name="connsiteY8" fmla="*/ 4752975 h 4752975"/>
              <a:gd name="connsiteX9" fmla="*/ 3672408 w 4392614"/>
              <a:gd name="connsiteY9" fmla="*/ 4752969 h 4752975"/>
              <a:gd name="connsiteX10" fmla="*/ 3672408 w 4392614"/>
              <a:gd name="connsiteY10" fmla="*/ 4752975 h 4752975"/>
              <a:gd name="connsiteX11" fmla="*/ 0 w 4392614"/>
              <a:gd name="connsiteY11" fmla="*/ 4752975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2614" h="4752975">
                <a:moveTo>
                  <a:pt x="0" y="0"/>
                </a:moveTo>
                <a:lnTo>
                  <a:pt x="4392613" y="0"/>
                </a:lnTo>
                <a:lnTo>
                  <a:pt x="4392613" y="4027900"/>
                </a:lnTo>
                <a:lnTo>
                  <a:pt x="4392614" y="4027919"/>
                </a:lnTo>
                <a:lnTo>
                  <a:pt x="4392613" y="4027939"/>
                </a:lnTo>
                <a:lnTo>
                  <a:pt x="4392613" y="4032671"/>
                </a:lnTo>
                <a:lnTo>
                  <a:pt x="4392376" y="4032671"/>
                </a:lnTo>
                <a:lnTo>
                  <a:pt x="4388896" y="4102052"/>
                </a:lnTo>
                <a:cubicBezTo>
                  <a:pt x="4352017" y="4467666"/>
                  <a:pt x="4045337" y="4752975"/>
                  <a:pt x="3672471" y="4752975"/>
                </a:cubicBezTo>
                <a:lnTo>
                  <a:pt x="3672408" y="4752969"/>
                </a:lnTo>
                <a:lnTo>
                  <a:pt x="3672408" y="4752975"/>
                </a:lnTo>
                <a:lnTo>
                  <a:pt x="0" y="4752975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wrap="square" lIns="90000" tIns="72000" rIns="90000" bIns="72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030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1816100"/>
            <a:ext cx="4032250" cy="28432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816100"/>
            <a:ext cx="4032250" cy="28432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159E0AA-0C2C-4E9B-BA72-BE978C2997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Green Planet Energy eG</a:t>
            </a:r>
          </a:p>
        </p:txBody>
      </p:sp>
    </p:spTree>
    <p:extLst>
      <p:ext uri="{BB962C8B-B14F-4D97-AF65-F5344CB8AC3E}">
        <p14:creationId xmlns:p14="http://schemas.microsoft.com/office/powerpoint/2010/main" val="3218543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4B06A7-EC3C-4A80-81B4-BEB8F8F6B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Green Planet Energy eG</a:t>
            </a:r>
          </a:p>
        </p:txBody>
      </p:sp>
    </p:spTree>
    <p:extLst>
      <p:ext uri="{BB962C8B-B14F-4D97-AF65-F5344CB8AC3E}">
        <p14:creationId xmlns:p14="http://schemas.microsoft.com/office/powerpoint/2010/main" val="300549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mit grüner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C1AD0E0-3B32-471B-B526-779C639079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9388" y="195262"/>
            <a:ext cx="8785225" cy="3024187"/>
          </a:xfrm>
          <a:solidFill>
            <a:schemeClr val="accent1"/>
          </a:solidFill>
        </p:spPr>
        <p:txBody>
          <a:bodyPr lIns="90000" tIns="72000" rIns="90000" bIns="7200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A5DB9AB7-6F21-4D5E-87EF-775461034CB4}"/>
              </a:ext>
            </a:extLst>
          </p:cNvPr>
          <p:cNvSpPr/>
          <p:nvPr userDrawn="1"/>
        </p:nvSpPr>
        <p:spPr>
          <a:xfrm>
            <a:off x="179387" y="3219450"/>
            <a:ext cx="8785227" cy="1728787"/>
          </a:xfrm>
          <a:custGeom>
            <a:avLst/>
            <a:gdLst>
              <a:gd name="connsiteX0" fmla="*/ 0 w 8785227"/>
              <a:gd name="connsiteY0" fmla="*/ 0 h 1728787"/>
              <a:gd name="connsiteX1" fmla="*/ 8785226 w 8785227"/>
              <a:gd name="connsiteY1" fmla="*/ 0 h 1728787"/>
              <a:gd name="connsiteX2" fmla="*/ 8785226 w 8785227"/>
              <a:gd name="connsiteY2" fmla="*/ 1004019 h 1728787"/>
              <a:gd name="connsiteX3" fmla="*/ 8785227 w 8785227"/>
              <a:gd name="connsiteY3" fmla="*/ 1004029 h 1728787"/>
              <a:gd name="connsiteX4" fmla="*/ 8785226 w 8785227"/>
              <a:gd name="connsiteY4" fmla="*/ 1004040 h 1728787"/>
              <a:gd name="connsiteX5" fmla="*/ 8785226 w 8785227"/>
              <a:gd name="connsiteY5" fmla="*/ 1008779 h 1728787"/>
              <a:gd name="connsiteX6" fmla="*/ 8784751 w 8785227"/>
              <a:gd name="connsiteY6" fmla="*/ 1008779 h 1728787"/>
              <a:gd name="connsiteX7" fmla="*/ 8770596 w 8785227"/>
              <a:gd name="connsiteY7" fmla="*/ 1150093 h 1728787"/>
              <a:gd name="connsiteX8" fmla="*/ 8065084 w 8785227"/>
              <a:gd name="connsiteY8" fmla="*/ 1728787 h 1728787"/>
              <a:gd name="connsiteX9" fmla="*/ 8065021 w 8785227"/>
              <a:gd name="connsiteY9" fmla="*/ 1728784 h 1728787"/>
              <a:gd name="connsiteX10" fmla="*/ 8065021 w 8785227"/>
              <a:gd name="connsiteY10" fmla="*/ 1728787 h 1728787"/>
              <a:gd name="connsiteX11" fmla="*/ 0 w 8785227"/>
              <a:gd name="connsiteY11" fmla="*/ 1728787 h 172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5227" h="1728787">
                <a:moveTo>
                  <a:pt x="0" y="0"/>
                </a:moveTo>
                <a:lnTo>
                  <a:pt x="8785226" y="0"/>
                </a:lnTo>
                <a:lnTo>
                  <a:pt x="8785226" y="1004019"/>
                </a:lnTo>
                <a:lnTo>
                  <a:pt x="8785227" y="1004029"/>
                </a:lnTo>
                <a:lnTo>
                  <a:pt x="8785226" y="1004040"/>
                </a:lnTo>
                <a:lnTo>
                  <a:pt x="8785226" y="1008779"/>
                </a:lnTo>
                <a:lnTo>
                  <a:pt x="8784751" y="1008779"/>
                </a:lnTo>
                <a:lnTo>
                  <a:pt x="8770596" y="1150093"/>
                </a:lnTo>
                <a:cubicBezTo>
                  <a:pt x="8703446" y="1480353"/>
                  <a:pt x="8413093" y="1728787"/>
                  <a:pt x="8065084" y="1728787"/>
                </a:cubicBezTo>
                <a:lnTo>
                  <a:pt x="8065021" y="1728784"/>
                </a:lnTo>
                <a:lnTo>
                  <a:pt x="8065021" y="1728787"/>
                </a:lnTo>
                <a:lnTo>
                  <a:pt x="0" y="17287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3291830"/>
            <a:ext cx="8207376" cy="86335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3" y="4371950"/>
            <a:ext cx="8207374" cy="576288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0" indent="0" algn="l">
              <a:buNone/>
              <a:tabLst/>
              <a:defRPr sz="1400"/>
            </a:lvl2pPr>
            <a:lvl3pPr marL="0" indent="0" algn="l"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9" name="Textplatzhalter 13">
            <a:extLst>
              <a:ext uri="{FF2B5EF4-FFF2-40B4-BE49-F238E27FC236}">
                <a16:creationId xmlns:a16="http://schemas.microsoft.com/office/drawing/2014/main" id="{B30685E4-87CD-43EB-9D93-9B9C9C0889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65672" y="346787"/>
            <a:ext cx="1054800" cy="4752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9049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mit 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3479DAA-DC7E-4DA2-8B4E-79B2055B7889}"/>
              </a:ext>
            </a:extLst>
          </p:cNvPr>
          <p:cNvSpPr/>
          <p:nvPr userDrawn="1"/>
        </p:nvSpPr>
        <p:spPr>
          <a:xfrm>
            <a:off x="5669897" y="1851025"/>
            <a:ext cx="3006239" cy="2808288"/>
          </a:xfrm>
          <a:prstGeom prst="rect">
            <a:avLst/>
          </a:prstGeom>
          <a:blipFill>
            <a:blip r:embed="rId2"/>
            <a:stretch>
              <a:fillRect l="-6250" t="-6690" r="-6250" b="-358"/>
            </a:stretch>
          </a:blipFill>
          <a:ln w="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2498162-AD91-4002-AC9D-FA0997F3F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315" y="1851024"/>
            <a:ext cx="1151358" cy="1152129"/>
          </a:xfrm>
          <a:solidFill>
            <a:schemeClr val="accent1"/>
          </a:solidFill>
        </p:spPr>
        <p:txBody>
          <a:bodyPr lIns="90000" tIns="72000" rIns="90000" bIns="72000"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1BA999B-6850-4789-B798-B41653C79C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8175" y="1816100"/>
            <a:ext cx="3492500" cy="28432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22E8ECA-0917-42B5-9D07-64CD52C644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5672" y="346787"/>
            <a:ext cx="1054800" cy="4759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DA65B3-F4B0-5842-B554-E6AA0DDAFB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271980" y="3834001"/>
            <a:ext cx="618236" cy="33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530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mit Rahm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1BA999B-6850-4789-B798-B41653C79C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8313" y="1816100"/>
            <a:ext cx="4032250" cy="28432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EBD08A6-BBD4-49C7-896B-F28C6328217F}"/>
              </a:ext>
            </a:extLst>
          </p:cNvPr>
          <p:cNvSpPr/>
          <p:nvPr userDrawn="1"/>
        </p:nvSpPr>
        <p:spPr>
          <a:xfrm>
            <a:off x="4708980" y="1851024"/>
            <a:ext cx="3966708" cy="2808289"/>
          </a:xfrm>
          <a:prstGeom prst="rect">
            <a:avLst/>
          </a:prstGeom>
          <a:blipFill>
            <a:blip r:embed="rId2"/>
            <a:stretch>
              <a:fillRect t="-15231" r="-6" b="-9769"/>
            </a:stretch>
          </a:blipFill>
          <a:ln w="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69875" indent="-269875" algn="ctr">
              <a:buClr>
                <a:schemeClr val="accent1"/>
              </a:buClr>
              <a:buSzPct val="90000"/>
              <a:buFont typeface="Wingdings" panose="05000000000000000000" pitchFamily="2" charset="2"/>
              <a:buChar char="n"/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D7D1A14-F7A1-45FA-8898-76F3AC4BCDCC}"/>
              </a:ext>
            </a:extLst>
          </p:cNvPr>
          <p:cNvSpPr/>
          <p:nvPr userDrawn="1"/>
        </p:nvSpPr>
        <p:spPr>
          <a:xfrm>
            <a:off x="179387" y="195263"/>
            <a:ext cx="8785227" cy="4752975"/>
          </a:xfrm>
          <a:custGeom>
            <a:avLst/>
            <a:gdLst>
              <a:gd name="connsiteX0" fmla="*/ 0 w 8785227"/>
              <a:gd name="connsiteY0" fmla="*/ 0 h 4752975"/>
              <a:gd name="connsiteX1" fmla="*/ 8785225 w 8785227"/>
              <a:gd name="connsiteY1" fmla="*/ 0 h 4752975"/>
              <a:gd name="connsiteX2" fmla="*/ 8785225 w 8785227"/>
              <a:gd name="connsiteY2" fmla="*/ 4027900 h 4752975"/>
              <a:gd name="connsiteX3" fmla="*/ 8785227 w 8785227"/>
              <a:gd name="connsiteY3" fmla="*/ 4027919 h 4752975"/>
              <a:gd name="connsiteX4" fmla="*/ 8785225 w 8785227"/>
              <a:gd name="connsiteY4" fmla="*/ 4027939 h 4752975"/>
              <a:gd name="connsiteX5" fmla="*/ 8785225 w 8785227"/>
              <a:gd name="connsiteY5" fmla="*/ 4032671 h 4752975"/>
              <a:gd name="connsiteX6" fmla="*/ 8784751 w 8785227"/>
              <a:gd name="connsiteY6" fmla="*/ 4032671 h 4752975"/>
              <a:gd name="connsiteX7" fmla="*/ 8770596 w 8785227"/>
              <a:gd name="connsiteY7" fmla="*/ 4174043 h 4752975"/>
              <a:gd name="connsiteX8" fmla="*/ 8065084 w 8785227"/>
              <a:gd name="connsiteY8" fmla="*/ 4752975 h 4752975"/>
              <a:gd name="connsiteX9" fmla="*/ 8065021 w 8785227"/>
              <a:gd name="connsiteY9" fmla="*/ 4752972 h 4752975"/>
              <a:gd name="connsiteX10" fmla="*/ 8065021 w 8785227"/>
              <a:gd name="connsiteY10" fmla="*/ 4752975 h 4752975"/>
              <a:gd name="connsiteX11" fmla="*/ 0 w 8785227"/>
              <a:gd name="connsiteY11" fmla="*/ 4752975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5227" h="4752975">
                <a:moveTo>
                  <a:pt x="0" y="0"/>
                </a:moveTo>
                <a:lnTo>
                  <a:pt x="8785225" y="0"/>
                </a:lnTo>
                <a:lnTo>
                  <a:pt x="8785225" y="4027900"/>
                </a:lnTo>
                <a:lnTo>
                  <a:pt x="8785227" y="4027919"/>
                </a:lnTo>
                <a:lnTo>
                  <a:pt x="8785225" y="4027939"/>
                </a:lnTo>
                <a:lnTo>
                  <a:pt x="8785225" y="4032671"/>
                </a:lnTo>
                <a:lnTo>
                  <a:pt x="8784751" y="4032671"/>
                </a:lnTo>
                <a:lnTo>
                  <a:pt x="8770596" y="4174043"/>
                </a:lnTo>
                <a:cubicBezTo>
                  <a:pt x="8703446" y="4504439"/>
                  <a:pt x="8413093" y="4752975"/>
                  <a:pt x="8065084" y="4752975"/>
                </a:cubicBezTo>
                <a:lnTo>
                  <a:pt x="8065021" y="4752972"/>
                </a:lnTo>
                <a:lnTo>
                  <a:pt x="8065021" y="4752975"/>
                </a:lnTo>
                <a:lnTo>
                  <a:pt x="0" y="4752975"/>
                </a:ln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3F8F7C-54B7-469A-B6C1-1926373F0A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5672" y="346787"/>
            <a:ext cx="1054800" cy="47591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B04625A-1A79-7640-A721-5C3BBD92E3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884956" y="3967200"/>
            <a:ext cx="643660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5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F2FEA6-26B0-4F15-A76D-E8BD883D9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Green Planet Energy eG</a:t>
            </a:r>
          </a:p>
        </p:txBody>
      </p:sp>
    </p:spTree>
    <p:extLst>
      <p:ext uri="{BB962C8B-B14F-4D97-AF65-F5344CB8AC3E}">
        <p14:creationId xmlns:p14="http://schemas.microsoft.com/office/powerpoint/2010/main" val="128089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E679D2EF-B6DE-41C7-A338-68A447C6C9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9387" y="195263"/>
            <a:ext cx="8785226" cy="3024559"/>
          </a:xfrm>
          <a:custGeom>
            <a:avLst/>
            <a:gdLst>
              <a:gd name="connsiteX0" fmla="*/ 0 w 8785226"/>
              <a:gd name="connsiteY0" fmla="*/ 0 h 3024559"/>
              <a:gd name="connsiteX1" fmla="*/ 8785225 w 8785226"/>
              <a:gd name="connsiteY1" fmla="*/ 0 h 3024559"/>
              <a:gd name="connsiteX2" fmla="*/ 8785225 w 8785226"/>
              <a:gd name="connsiteY2" fmla="*/ 2299493 h 3024559"/>
              <a:gd name="connsiteX3" fmla="*/ 8785226 w 8785226"/>
              <a:gd name="connsiteY3" fmla="*/ 2299503 h 3024559"/>
              <a:gd name="connsiteX4" fmla="*/ 8785225 w 8785226"/>
              <a:gd name="connsiteY4" fmla="*/ 2299514 h 3024559"/>
              <a:gd name="connsiteX5" fmla="*/ 8785225 w 8785226"/>
              <a:gd name="connsiteY5" fmla="*/ 2304255 h 3024559"/>
              <a:gd name="connsiteX6" fmla="*/ 8784750 w 8785226"/>
              <a:gd name="connsiteY6" fmla="*/ 2304255 h 3024559"/>
              <a:gd name="connsiteX7" fmla="*/ 8770595 w 8785226"/>
              <a:gd name="connsiteY7" fmla="*/ 2445627 h 3024559"/>
              <a:gd name="connsiteX8" fmla="*/ 8065083 w 8785226"/>
              <a:gd name="connsiteY8" fmla="*/ 3024559 h 3024559"/>
              <a:gd name="connsiteX9" fmla="*/ 8057766 w 8785226"/>
              <a:gd name="connsiteY9" fmla="*/ 3024187 h 3024559"/>
              <a:gd name="connsiteX10" fmla="*/ 0 w 8785226"/>
              <a:gd name="connsiteY10" fmla="*/ 3024187 h 302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85226" h="3024559">
                <a:moveTo>
                  <a:pt x="0" y="0"/>
                </a:moveTo>
                <a:lnTo>
                  <a:pt x="8785225" y="0"/>
                </a:lnTo>
                <a:lnTo>
                  <a:pt x="8785225" y="2299493"/>
                </a:lnTo>
                <a:lnTo>
                  <a:pt x="8785226" y="2299503"/>
                </a:lnTo>
                <a:lnTo>
                  <a:pt x="8785225" y="2299514"/>
                </a:lnTo>
                <a:lnTo>
                  <a:pt x="8785225" y="2304255"/>
                </a:lnTo>
                <a:lnTo>
                  <a:pt x="8784750" y="2304255"/>
                </a:lnTo>
                <a:lnTo>
                  <a:pt x="8770595" y="2445627"/>
                </a:lnTo>
                <a:cubicBezTo>
                  <a:pt x="8703445" y="2776023"/>
                  <a:pt x="8413091" y="3024559"/>
                  <a:pt x="8065083" y="3024559"/>
                </a:cubicBezTo>
                <a:lnTo>
                  <a:pt x="8057766" y="3024187"/>
                </a:lnTo>
                <a:lnTo>
                  <a:pt x="0" y="302418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90000" tIns="72000" rIns="90000" bIns="72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3291830"/>
            <a:ext cx="8496300" cy="863352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4227934"/>
            <a:ext cx="8496300" cy="72030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/>
            </a:lvl1pPr>
            <a:lvl2pPr marL="0" indent="0" algn="l">
              <a:buNone/>
              <a:tabLst/>
              <a:defRPr sz="1400"/>
            </a:lvl2pPr>
            <a:lvl3pPr marL="0" indent="0" algn="l"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E85037-DC29-47D7-BF34-EAA373109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95" t="15323" r="8294" b="17254"/>
          <a:stretch/>
        </p:blipFill>
        <p:spPr>
          <a:xfrm>
            <a:off x="7765350" y="346787"/>
            <a:ext cx="1054800" cy="4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3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12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34239DC-21A2-4A16-8532-5F2EFD1BB5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1999" y="195263"/>
            <a:ext cx="4392614" cy="4752975"/>
          </a:xfrm>
          <a:custGeom>
            <a:avLst/>
            <a:gdLst>
              <a:gd name="connsiteX0" fmla="*/ 0 w 4392614"/>
              <a:gd name="connsiteY0" fmla="*/ 0 h 4752975"/>
              <a:gd name="connsiteX1" fmla="*/ 4392613 w 4392614"/>
              <a:gd name="connsiteY1" fmla="*/ 0 h 4752975"/>
              <a:gd name="connsiteX2" fmla="*/ 4392613 w 4392614"/>
              <a:gd name="connsiteY2" fmla="*/ 4027900 h 4752975"/>
              <a:gd name="connsiteX3" fmla="*/ 4392614 w 4392614"/>
              <a:gd name="connsiteY3" fmla="*/ 4027919 h 4752975"/>
              <a:gd name="connsiteX4" fmla="*/ 4392613 w 4392614"/>
              <a:gd name="connsiteY4" fmla="*/ 4027939 h 4752975"/>
              <a:gd name="connsiteX5" fmla="*/ 4392613 w 4392614"/>
              <a:gd name="connsiteY5" fmla="*/ 4032671 h 4752975"/>
              <a:gd name="connsiteX6" fmla="*/ 4392376 w 4392614"/>
              <a:gd name="connsiteY6" fmla="*/ 4032671 h 4752975"/>
              <a:gd name="connsiteX7" fmla="*/ 4388896 w 4392614"/>
              <a:gd name="connsiteY7" fmla="*/ 4102052 h 4752975"/>
              <a:gd name="connsiteX8" fmla="*/ 3672471 w 4392614"/>
              <a:gd name="connsiteY8" fmla="*/ 4752975 h 4752975"/>
              <a:gd name="connsiteX9" fmla="*/ 3672408 w 4392614"/>
              <a:gd name="connsiteY9" fmla="*/ 4752969 h 4752975"/>
              <a:gd name="connsiteX10" fmla="*/ 3672408 w 4392614"/>
              <a:gd name="connsiteY10" fmla="*/ 4752975 h 4752975"/>
              <a:gd name="connsiteX11" fmla="*/ 0 w 4392614"/>
              <a:gd name="connsiteY11" fmla="*/ 4752975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2614" h="4752975">
                <a:moveTo>
                  <a:pt x="0" y="0"/>
                </a:moveTo>
                <a:lnTo>
                  <a:pt x="4392613" y="0"/>
                </a:lnTo>
                <a:lnTo>
                  <a:pt x="4392613" y="4027900"/>
                </a:lnTo>
                <a:lnTo>
                  <a:pt x="4392614" y="4027919"/>
                </a:lnTo>
                <a:lnTo>
                  <a:pt x="4392613" y="4027939"/>
                </a:lnTo>
                <a:lnTo>
                  <a:pt x="4392613" y="4032671"/>
                </a:lnTo>
                <a:lnTo>
                  <a:pt x="4392376" y="4032671"/>
                </a:lnTo>
                <a:lnTo>
                  <a:pt x="4388896" y="4102052"/>
                </a:lnTo>
                <a:cubicBezTo>
                  <a:pt x="4352017" y="4467666"/>
                  <a:pt x="4045337" y="4752975"/>
                  <a:pt x="3672471" y="4752975"/>
                </a:cubicBezTo>
                <a:lnTo>
                  <a:pt x="3672408" y="4752969"/>
                </a:lnTo>
                <a:lnTo>
                  <a:pt x="3672408" y="4752975"/>
                </a:lnTo>
                <a:lnTo>
                  <a:pt x="0" y="47529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0000" tIns="72000" rIns="90000" bIns="72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2" y="1023578"/>
            <a:ext cx="3959671" cy="136786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accent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2" y="2536416"/>
            <a:ext cx="3959671" cy="24118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/>
            </a:lvl1pPr>
            <a:lvl2pPr marL="0" indent="0" algn="l">
              <a:buNone/>
              <a:tabLst/>
              <a:defRPr sz="1400"/>
            </a:lvl2pPr>
            <a:lvl3pPr marL="0" indent="0" algn="l"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6ABA9D27-F680-46AB-AFEE-4D0A3DE37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65672" y="346787"/>
            <a:ext cx="1054800" cy="4752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78841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rechts + grüner Fläch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BB12837-80CB-4D09-B565-785BC35C60CD}"/>
              </a:ext>
            </a:extLst>
          </p:cNvPr>
          <p:cNvSpPr/>
          <p:nvPr userDrawn="1"/>
        </p:nvSpPr>
        <p:spPr>
          <a:xfrm>
            <a:off x="179388" y="195263"/>
            <a:ext cx="4572632" cy="4752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34239DC-21A2-4A16-8532-5F2EFD1BB5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1999" y="195263"/>
            <a:ext cx="4392614" cy="4752975"/>
          </a:xfrm>
          <a:custGeom>
            <a:avLst/>
            <a:gdLst>
              <a:gd name="connsiteX0" fmla="*/ 0 w 4392614"/>
              <a:gd name="connsiteY0" fmla="*/ 0 h 4752975"/>
              <a:gd name="connsiteX1" fmla="*/ 4392613 w 4392614"/>
              <a:gd name="connsiteY1" fmla="*/ 0 h 4752975"/>
              <a:gd name="connsiteX2" fmla="*/ 4392613 w 4392614"/>
              <a:gd name="connsiteY2" fmla="*/ 4027900 h 4752975"/>
              <a:gd name="connsiteX3" fmla="*/ 4392614 w 4392614"/>
              <a:gd name="connsiteY3" fmla="*/ 4027919 h 4752975"/>
              <a:gd name="connsiteX4" fmla="*/ 4392613 w 4392614"/>
              <a:gd name="connsiteY4" fmla="*/ 4027939 h 4752975"/>
              <a:gd name="connsiteX5" fmla="*/ 4392613 w 4392614"/>
              <a:gd name="connsiteY5" fmla="*/ 4032671 h 4752975"/>
              <a:gd name="connsiteX6" fmla="*/ 4392376 w 4392614"/>
              <a:gd name="connsiteY6" fmla="*/ 4032671 h 4752975"/>
              <a:gd name="connsiteX7" fmla="*/ 4388896 w 4392614"/>
              <a:gd name="connsiteY7" fmla="*/ 4102052 h 4752975"/>
              <a:gd name="connsiteX8" fmla="*/ 3672471 w 4392614"/>
              <a:gd name="connsiteY8" fmla="*/ 4752975 h 4752975"/>
              <a:gd name="connsiteX9" fmla="*/ 3672408 w 4392614"/>
              <a:gd name="connsiteY9" fmla="*/ 4752969 h 4752975"/>
              <a:gd name="connsiteX10" fmla="*/ 3672408 w 4392614"/>
              <a:gd name="connsiteY10" fmla="*/ 4752975 h 4752975"/>
              <a:gd name="connsiteX11" fmla="*/ 0 w 4392614"/>
              <a:gd name="connsiteY11" fmla="*/ 4752975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92614" h="4752975">
                <a:moveTo>
                  <a:pt x="0" y="0"/>
                </a:moveTo>
                <a:lnTo>
                  <a:pt x="4392613" y="0"/>
                </a:lnTo>
                <a:lnTo>
                  <a:pt x="4392613" y="4027900"/>
                </a:lnTo>
                <a:lnTo>
                  <a:pt x="4392614" y="4027919"/>
                </a:lnTo>
                <a:lnTo>
                  <a:pt x="4392613" y="4027939"/>
                </a:lnTo>
                <a:lnTo>
                  <a:pt x="4392613" y="4032671"/>
                </a:lnTo>
                <a:lnTo>
                  <a:pt x="4392376" y="4032671"/>
                </a:lnTo>
                <a:lnTo>
                  <a:pt x="4388896" y="4102052"/>
                </a:lnTo>
                <a:cubicBezTo>
                  <a:pt x="4352017" y="4467666"/>
                  <a:pt x="4045337" y="4752975"/>
                  <a:pt x="3672471" y="4752975"/>
                </a:cubicBezTo>
                <a:lnTo>
                  <a:pt x="3672408" y="4752969"/>
                </a:lnTo>
                <a:lnTo>
                  <a:pt x="3672408" y="4752975"/>
                </a:lnTo>
                <a:lnTo>
                  <a:pt x="0" y="47529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0000" tIns="72000" rIns="90000" bIns="72000" anchor="ctr" anchorCtr="0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2" y="1023578"/>
            <a:ext cx="3959671" cy="136786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2" y="2536416"/>
            <a:ext cx="3959671" cy="241182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0" indent="0" algn="l">
              <a:buNone/>
              <a:tabLst/>
              <a:defRPr sz="1400"/>
            </a:lvl2pPr>
            <a:lvl3pPr marL="0" indent="0" algn="l"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8" name="Textplatzhalter 13">
            <a:extLst>
              <a:ext uri="{FF2B5EF4-FFF2-40B4-BE49-F238E27FC236}">
                <a16:creationId xmlns:a16="http://schemas.microsoft.com/office/drawing/2014/main" id="{DE9BF429-2BA7-49E3-BABD-066D719D68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65672" y="346787"/>
            <a:ext cx="1054800" cy="475200"/>
          </a:xfrm>
          <a:blipFill>
            <a:blip r:embed="rId2"/>
            <a:stretch>
              <a:fillRect/>
            </a:stretch>
          </a:blipFill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8210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4AABD644-493B-4FEE-9E91-6542F58D82A5}"/>
              </a:ext>
            </a:extLst>
          </p:cNvPr>
          <p:cNvSpPr/>
          <p:nvPr userDrawn="1"/>
        </p:nvSpPr>
        <p:spPr>
          <a:xfrm>
            <a:off x="179387" y="195263"/>
            <a:ext cx="8785227" cy="4752975"/>
          </a:xfrm>
          <a:custGeom>
            <a:avLst/>
            <a:gdLst>
              <a:gd name="connsiteX0" fmla="*/ 0 w 8785227"/>
              <a:gd name="connsiteY0" fmla="*/ 0 h 4752975"/>
              <a:gd name="connsiteX1" fmla="*/ 8785225 w 8785227"/>
              <a:gd name="connsiteY1" fmla="*/ 0 h 4752975"/>
              <a:gd name="connsiteX2" fmla="*/ 8785225 w 8785227"/>
              <a:gd name="connsiteY2" fmla="*/ 4027900 h 4752975"/>
              <a:gd name="connsiteX3" fmla="*/ 8785227 w 8785227"/>
              <a:gd name="connsiteY3" fmla="*/ 4027919 h 4752975"/>
              <a:gd name="connsiteX4" fmla="*/ 8785225 w 8785227"/>
              <a:gd name="connsiteY4" fmla="*/ 4027939 h 4752975"/>
              <a:gd name="connsiteX5" fmla="*/ 8785225 w 8785227"/>
              <a:gd name="connsiteY5" fmla="*/ 4032671 h 4752975"/>
              <a:gd name="connsiteX6" fmla="*/ 8784751 w 8785227"/>
              <a:gd name="connsiteY6" fmla="*/ 4032671 h 4752975"/>
              <a:gd name="connsiteX7" fmla="*/ 8770596 w 8785227"/>
              <a:gd name="connsiteY7" fmla="*/ 4174043 h 4752975"/>
              <a:gd name="connsiteX8" fmla="*/ 8065084 w 8785227"/>
              <a:gd name="connsiteY8" fmla="*/ 4752975 h 4752975"/>
              <a:gd name="connsiteX9" fmla="*/ 8065021 w 8785227"/>
              <a:gd name="connsiteY9" fmla="*/ 4752972 h 4752975"/>
              <a:gd name="connsiteX10" fmla="*/ 8065021 w 8785227"/>
              <a:gd name="connsiteY10" fmla="*/ 4752975 h 4752975"/>
              <a:gd name="connsiteX11" fmla="*/ 0 w 8785227"/>
              <a:gd name="connsiteY11" fmla="*/ 4752975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5227" h="4752975">
                <a:moveTo>
                  <a:pt x="0" y="0"/>
                </a:moveTo>
                <a:lnTo>
                  <a:pt x="8785225" y="0"/>
                </a:lnTo>
                <a:lnTo>
                  <a:pt x="8785225" y="4027900"/>
                </a:lnTo>
                <a:lnTo>
                  <a:pt x="8785227" y="4027919"/>
                </a:lnTo>
                <a:lnTo>
                  <a:pt x="8785225" y="4027939"/>
                </a:lnTo>
                <a:lnTo>
                  <a:pt x="8785225" y="4032671"/>
                </a:lnTo>
                <a:lnTo>
                  <a:pt x="8784751" y="4032671"/>
                </a:lnTo>
                <a:lnTo>
                  <a:pt x="8770596" y="4174043"/>
                </a:lnTo>
                <a:cubicBezTo>
                  <a:pt x="8703446" y="4504439"/>
                  <a:pt x="8413093" y="4752975"/>
                  <a:pt x="8065084" y="4752975"/>
                </a:cubicBezTo>
                <a:lnTo>
                  <a:pt x="8065021" y="4752972"/>
                </a:lnTo>
                <a:lnTo>
                  <a:pt x="8065021" y="4752975"/>
                </a:lnTo>
                <a:lnTo>
                  <a:pt x="0" y="47529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1" y="1527175"/>
            <a:ext cx="8207375" cy="136786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28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2" y="3652811"/>
            <a:ext cx="8207375" cy="100650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0" indent="0" algn="l">
              <a:buNone/>
              <a:tabLst/>
              <a:defRPr sz="1400"/>
            </a:lvl2pPr>
            <a:lvl3pPr marL="0" indent="0" algn="l"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1F75D62-DF81-487D-A3A0-2883634C5F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5672" y="346787"/>
            <a:ext cx="1054800" cy="4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486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Rahm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1" y="1527175"/>
            <a:ext cx="8207375" cy="136786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ts val="28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312" y="3652811"/>
            <a:ext cx="8207375" cy="100650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0" indent="0" algn="l">
              <a:buNone/>
              <a:tabLst/>
              <a:defRPr sz="1400"/>
            </a:lvl2pPr>
            <a:lvl3pPr marL="0" indent="0" algn="l">
              <a:buNone/>
              <a:defRPr sz="1400"/>
            </a:lvl3pPr>
            <a:lvl4pPr marL="0" indent="0" algn="l">
              <a:buNone/>
              <a:defRPr sz="1400"/>
            </a:lvl4pPr>
            <a:lvl5pPr marL="0" indent="0" algn="l">
              <a:buNone/>
              <a:defRPr sz="140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9pPr>
          </a:lstStyle>
          <a:p>
            <a:pPr lvl="0"/>
            <a:r>
              <a:rPr lang="de-DE"/>
              <a:t>Master-Untertitelformat bearbeiten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9FE7B3F-5DFD-4F40-9A4B-AF097D245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5672" y="346787"/>
            <a:ext cx="1054800" cy="4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0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725" y="915567"/>
            <a:ext cx="4284563" cy="6840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725" y="1816101"/>
            <a:ext cx="4284564" cy="28432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5003BE4-AC57-4D63-8E92-937872D974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79725" y="4710782"/>
            <a:ext cx="4284563" cy="165224"/>
          </a:xfrm>
        </p:spPr>
        <p:txBody>
          <a:bodyPr/>
          <a:lstStyle/>
          <a:p>
            <a:r>
              <a:rPr lang="de-DE" noProof="0"/>
              <a:t>Green Planet Energy eG</a:t>
            </a:r>
            <a:endParaRPr lang="de-DE" noProof="0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557AA21-E32F-45FA-94B8-3825EA8C1E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9922" y="195263"/>
            <a:ext cx="2447391" cy="4752975"/>
          </a:xfrm>
          <a:custGeom>
            <a:avLst/>
            <a:gdLst>
              <a:gd name="connsiteX0" fmla="*/ 0 w 2447863"/>
              <a:gd name="connsiteY0" fmla="*/ 0 h 4752975"/>
              <a:gd name="connsiteX1" fmla="*/ 2447392 w 2447863"/>
              <a:gd name="connsiteY1" fmla="*/ 0 h 4752975"/>
              <a:gd name="connsiteX2" fmla="*/ 2447392 w 2447863"/>
              <a:gd name="connsiteY2" fmla="*/ 4018528 h 4752975"/>
              <a:gd name="connsiteX3" fmla="*/ 2447863 w 2447863"/>
              <a:gd name="connsiteY3" fmla="*/ 4027919 h 4752975"/>
              <a:gd name="connsiteX4" fmla="*/ 1727720 w 2447863"/>
              <a:gd name="connsiteY4" fmla="*/ 4752975 h 4752975"/>
              <a:gd name="connsiteX5" fmla="*/ 1727657 w 2447863"/>
              <a:gd name="connsiteY5" fmla="*/ 4752969 h 4752975"/>
              <a:gd name="connsiteX6" fmla="*/ 1727657 w 2447863"/>
              <a:gd name="connsiteY6" fmla="*/ 4752975 h 4752975"/>
              <a:gd name="connsiteX7" fmla="*/ 0 w 2447863"/>
              <a:gd name="connsiteY7" fmla="*/ 4752975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7863" h="4752975">
                <a:moveTo>
                  <a:pt x="0" y="0"/>
                </a:moveTo>
                <a:lnTo>
                  <a:pt x="2447392" y="0"/>
                </a:lnTo>
                <a:lnTo>
                  <a:pt x="2447392" y="4018528"/>
                </a:lnTo>
                <a:lnTo>
                  <a:pt x="2447863" y="4027919"/>
                </a:lnTo>
                <a:cubicBezTo>
                  <a:pt x="2447863" y="4428356"/>
                  <a:pt x="2125444" y="4752975"/>
                  <a:pt x="1727720" y="4752975"/>
                </a:cubicBezTo>
                <a:lnTo>
                  <a:pt x="1727657" y="4752969"/>
                </a:lnTo>
                <a:lnTo>
                  <a:pt x="1727657" y="4752975"/>
                </a:lnTo>
                <a:lnTo>
                  <a:pt x="0" y="47529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90000" tIns="72000" rIns="90000" bIns="72000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172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mit 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A50E2D11-8DBF-4FA5-B3DF-92F59F836CA3}"/>
              </a:ext>
            </a:extLst>
          </p:cNvPr>
          <p:cNvSpPr/>
          <p:nvPr userDrawn="1"/>
        </p:nvSpPr>
        <p:spPr>
          <a:xfrm>
            <a:off x="179387" y="195263"/>
            <a:ext cx="8785227" cy="4752975"/>
          </a:xfrm>
          <a:custGeom>
            <a:avLst/>
            <a:gdLst>
              <a:gd name="connsiteX0" fmla="*/ 0 w 8785227"/>
              <a:gd name="connsiteY0" fmla="*/ 0 h 4752975"/>
              <a:gd name="connsiteX1" fmla="*/ 8785225 w 8785227"/>
              <a:gd name="connsiteY1" fmla="*/ 0 h 4752975"/>
              <a:gd name="connsiteX2" fmla="*/ 8785225 w 8785227"/>
              <a:gd name="connsiteY2" fmla="*/ 4027900 h 4752975"/>
              <a:gd name="connsiteX3" fmla="*/ 8785227 w 8785227"/>
              <a:gd name="connsiteY3" fmla="*/ 4027919 h 4752975"/>
              <a:gd name="connsiteX4" fmla="*/ 8785225 w 8785227"/>
              <a:gd name="connsiteY4" fmla="*/ 4027939 h 4752975"/>
              <a:gd name="connsiteX5" fmla="*/ 8785225 w 8785227"/>
              <a:gd name="connsiteY5" fmla="*/ 4032671 h 4752975"/>
              <a:gd name="connsiteX6" fmla="*/ 8784751 w 8785227"/>
              <a:gd name="connsiteY6" fmla="*/ 4032671 h 4752975"/>
              <a:gd name="connsiteX7" fmla="*/ 8770596 w 8785227"/>
              <a:gd name="connsiteY7" fmla="*/ 4174043 h 4752975"/>
              <a:gd name="connsiteX8" fmla="*/ 8065084 w 8785227"/>
              <a:gd name="connsiteY8" fmla="*/ 4752975 h 4752975"/>
              <a:gd name="connsiteX9" fmla="*/ 8065021 w 8785227"/>
              <a:gd name="connsiteY9" fmla="*/ 4752972 h 4752975"/>
              <a:gd name="connsiteX10" fmla="*/ 8065021 w 8785227"/>
              <a:gd name="connsiteY10" fmla="*/ 4752975 h 4752975"/>
              <a:gd name="connsiteX11" fmla="*/ 0 w 8785227"/>
              <a:gd name="connsiteY11" fmla="*/ 4752975 h 475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5227" h="4752975">
                <a:moveTo>
                  <a:pt x="0" y="0"/>
                </a:moveTo>
                <a:lnTo>
                  <a:pt x="8785225" y="0"/>
                </a:lnTo>
                <a:lnTo>
                  <a:pt x="8785225" y="4027900"/>
                </a:lnTo>
                <a:lnTo>
                  <a:pt x="8785227" y="4027919"/>
                </a:lnTo>
                <a:lnTo>
                  <a:pt x="8785225" y="4027939"/>
                </a:lnTo>
                <a:lnTo>
                  <a:pt x="8785225" y="4032671"/>
                </a:lnTo>
                <a:lnTo>
                  <a:pt x="8784751" y="4032671"/>
                </a:lnTo>
                <a:lnTo>
                  <a:pt x="8770596" y="4174043"/>
                </a:lnTo>
                <a:cubicBezTo>
                  <a:pt x="8703446" y="4504439"/>
                  <a:pt x="8413093" y="4752975"/>
                  <a:pt x="8065084" y="4752975"/>
                </a:cubicBezTo>
                <a:lnTo>
                  <a:pt x="8065021" y="4752972"/>
                </a:lnTo>
                <a:lnTo>
                  <a:pt x="8065021" y="4752975"/>
                </a:lnTo>
                <a:lnTo>
                  <a:pt x="0" y="4752975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5" y="915567"/>
            <a:ext cx="6695974" cy="6840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16101"/>
            <a:ext cx="6695976" cy="28432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CD05A1-DEB2-432D-A556-28F24C9F2C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Green Planet Energy eG</a:t>
            </a:r>
          </a:p>
        </p:txBody>
      </p:sp>
    </p:spTree>
    <p:extLst>
      <p:ext uri="{BB962C8B-B14F-4D97-AF65-F5344CB8AC3E}">
        <p14:creationId xmlns:p14="http://schemas.microsoft.com/office/powerpoint/2010/main" val="440455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ohne Rah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5" y="915567"/>
            <a:ext cx="6695974" cy="6840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16101"/>
            <a:ext cx="6695976" cy="28432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CD05A1-DEB2-432D-A556-28F24C9F2C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Green Planet Energy eG</a:t>
            </a:r>
          </a:p>
        </p:txBody>
      </p:sp>
    </p:spTree>
    <p:extLst>
      <p:ext uri="{BB962C8B-B14F-4D97-AF65-F5344CB8AC3E}">
        <p14:creationId xmlns:p14="http://schemas.microsoft.com/office/powerpoint/2010/main" val="630806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915567"/>
            <a:ext cx="6695975" cy="6840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noProof="0" dirty="0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816100"/>
            <a:ext cx="8207376" cy="2843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4" y="4710782"/>
            <a:ext cx="4032250" cy="165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0">
                <a:solidFill>
                  <a:schemeClr val="tx1"/>
                </a:solidFill>
              </a:defRPr>
            </a:lvl1pPr>
          </a:lstStyle>
          <a:p>
            <a:r>
              <a:rPr lang="de-DE"/>
              <a:t>Green Planet Energy eG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F8F9359-EC88-47D2-A7CB-CF799FD5FC01}"/>
              </a:ext>
            </a:extLst>
          </p:cNvPr>
          <p:cNvSpPr/>
          <p:nvPr userDrawn="1"/>
        </p:nvSpPr>
        <p:spPr>
          <a:xfrm>
            <a:off x="7272300" y="4710782"/>
            <a:ext cx="755688" cy="165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de-DE" sz="700" b="0" noProof="0" dirty="0">
                <a:solidFill>
                  <a:schemeClr val="tx1"/>
                </a:solidFill>
              </a:rPr>
              <a:t>Seite </a:t>
            </a:r>
            <a:fld id="{FBE60A4F-8064-4047-A625-EE86090C8743}" type="slidenum">
              <a:rPr lang="de-DE" sz="700" b="0" noProof="0" smtClean="0">
                <a:solidFill>
                  <a:schemeClr val="tx1"/>
                </a:solidFill>
              </a:rPr>
              <a:t>‹#›</a:t>
            </a:fld>
            <a:endParaRPr lang="de-DE" sz="700" b="0" noProof="0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E271CD-B08D-4E91-A547-D9A6F25F807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765672" y="346787"/>
            <a:ext cx="1054800" cy="4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1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1" r:id="rId3"/>
    <p:sldLayoutId id="2147483672" r:id="rId4"/>
    <p:sldLayoutId id="2147483669" r:id="rId5"/>
    <p:sldLayoutId id="2147483675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62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64" r:id="rId18"/>
    <p:sldLayoutId id="2147483666" r:id="rId19"/>
    <p:sldLayoutId id="2147483687" r:id="rId20"/>
    <p:sldLayoutId id="2147483688" r:id="rId21"/>
    <p:sldLayoutId id="2147483667" r:id="rId22"/>
    <p:sldLayoutId id="2147483689" r:id="rId23"/>
  </p:sldLayoutIdLst>
  <p:hf sldNum="0" hdr="0" dt="0"/>
  <p:txStyles>
    <p:titleStyle>
      <a:lvl1pPr algn="l" defTabSz="685800" rtl="0" eaLnBrk="1" latinLnBrk="0" hangingPunct="1">
        <a:lnSpc>
          <a:spcPts val="2800"/>
        </a:lnSpc>
        <a:spcBef>
          <a:spcPct val="0"/>
        </a:spcBef>
        <a:buNone/>
        <a:defRPr sz="28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26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04" userDrawn="1">
          <p15:clr>
            <a:srgbClr val="F26B43"/>
          </p15:clr>
        </p15:guide>
        <p15:guide id="4" pos="113" userDrawn="1">
          <p15:clr>
            <a:srgbClr val="F26B43"/>
          </p15:clr>
        </p15:guide>
        <p15:guide id="5" pos="5647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pos="295" userDrawn="1">
          <p15:clr>
            <a:srgbClr val="F26B43"/>
          </p15:clr>
        </p15:guide>
        <p15:guide id="8" pos="5465" userDrawn="1">
          <p15:clr>
            <a:srgbClr val="F26B43"/>
          </p15:clr>
        </p15:guide>
        <p15:guide id="10" orient="horz" pos="2935" userDrawn="1">
          <p15:clr>
            <a:srgbClr val="F26B43"/>
          </p15:clr>
        </p15:guide>
        <p15:guide id="11" pos="5057" userDrawn="1">
          <p15:clr>
            <a:srgbClr val="F26B43"/>
          </p15:clr>
        </p15:guide>
        <p15:guide id="12" orient="horz" pos="123" userDrawn="1">
          <p15:clr>
            <a:srgbClr val="F26B43"/>
          </p15:clr>
        </p15:guide>
        <p15:guide id="13" pos="2835" userDrawn="1">
          <p15:clr>
            <a:srgbClr val="F26B43"/>
          </p15:clr>
        </p15:guide>
        <p15:guide id="14" pos="2925" userDrawn="1">
          <p15:clr>
            <a:srgbClr val="F26B43"/>
          </p15:clr>
        </p15:guide>
        <p15:guide id="15" orient="horz" pos="3117" userDrawn="1">
          <p15:clr>
            <a:srgbClr val="F26B43"/>
          </p15:clr>
        </p15:guide>
        <p15:guide id="16" orient="horz" pos="1144" userDrawn="1">
          <p15:clr>
            <a:srgbClr val="F26B43"/>
          </p15:clr>
        </p15:guide>
        <p15:guide id="17" orient="horz" pos="11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6">
            <a:extLst>
              <a:ext uri="{FF2B5EF4-FFF2-40B4-BE49-F238E27FC236}">
                <a16:creationId xmlns:a16="http://schemas.microsoft.com/office/drawing/2014/main" id="{8E623518-684B-4937-9AB2-995D5D67C1F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7" t="10007" r="7" b="38323"/>
          <a:stretch/>
        </p:blipFill>
        <p:spPr>
          <a:xfrm>
            <a:off x="179387" y="211404"/>
            <a:ext cx="8784000" cy="3024337"/>
          </a:xfrm>
        </p:spPr>
      </p:pic>
      <p:sp>
        <p:nvSpPr>
          <p:cNvPr id="22" name="Untertitel 21">
            <a:extLst>
              <a:ext uri="{FF2B5EF4-FFF2-40B4-BE49-F238E27FC236}">
                <a16:creationId xmlns:a16="http://schemas.microsoft.com/office/drawing/2014/main" id="{C614BF74-ADAB-4F84-8AD5-CD932E9BB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850" y="4515742"/>
            <a:ext cx="8496300" cy="720304"/>
          </a:xfrm>
        </p:spPr>
        <p:txBody>
          <a:bodyPr/>
          <a:lstStyle/>
          <a:p>
            <a:r>
              <a:rPr lang="de-DE" dirty="0"/>
              <a:t>Maximilian Weiß &amp; Jonas Giese I Green Planet Energy I 31. März 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F6B3D08-5FF1-4505-9A34-E998F4A778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95" t="15323" r="8294" b="17254"/>
          <a:stretch/>
        </p:blipFill>
        <p:spPr>
          <a:xfrm>
            <a:off x="7765350" y="346787"/>
            <a:ext cx="1054800" cy="464113"/>
          </a:xfrm>
          <a:prstGeom prst="rect">
            <a:avLst/>
          </a:prstGeom>
        </p:spPr>
      </p:pic>
      <p:sp>
        <p:nvSpPr>
          <p:cNvPr id="8" name="Titel 20">
            <a:extLst>
              <a:ext uri="{FF2B5EF4-FFF2-40B4-BE49-F238E27FC236}">
                <a16:creationId xmlns:a16="http://schemas.microsoft.com/office/drawing/2014/main" id="{9CDCDCCC-45A9-4D7D-90AF-478742C4B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3508598"/>
            <a:ext cx="8496300" cy="863352"/>
          </a:xfrm>
        </p:spPr>
        <p:txBody>
          <a:bodyPr/>
          <a:lstStyle/>
          <a:p>
            <a:br>
              <a:rPr lang="en-GB" dirty="0"/>
            </a:br>
            <a:r>
              <a:rPr lang="de-DE" dirty="0"/>
              <a:t>Energieversorgungsunternehmen in einem flexiblen Energiesystem</a:t>
            </a:r>
            <a:br>
              <a:rPr lang="en-GB" dirty="0"/>
            </a:br>
            <a:r>
              <a:rPr lang="de-DE" sz="1600" dirty="0">
                <a:solidFill>
                  <a:schemeClr val="accent1"/>
                </a:solidFill>
              </a:rPr>
              <a:t>Strommarkttreffen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0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BD0B30-7774-B767-33A8-5BD8FF924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Rote Phase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2171A0-7337-D96F-7781-DB8BE562D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816100"/>
            <a:ext cx="7091688" cy="2843213"/>
          </a:xfrm>
        </p:spPr>
        <p:txBody>
          <a:bodyPr/>
          <a:lstStyle/>
          <a:p>
            <a:r>
              <a:rPr lang="de-DE" dirty="0"/>
              <a:t>Netzkritischer Bereich und Ausnahmesituation im Netz</a:t>
            </a:r>
          </a:p>
          <a:p>
            <a:r>
              <a:rPr lang="de-DE" dirty="0"/>
              <a:t>Verantwortung liegt beim VNB und verhindern mit erheblichen Eingriffen (Herunterregelung des Leistungsbezugs) lokale Netzausfälle</a:t>
            </a:r>
          </a:p>
          <a:p>
            <a:r>
              <a:rPr lang="de-DE" dirty="0"/>
              <a:t>Wenn VNB abregeln, benötigen EVU Informationen und bilanzieller Ausgleich muss erfolgen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ABER</a:t>
            </a:r>
            <a:r>
              <a:rPr lang="de-DE" dirty="0"/>
              <a:t>: Rote Phase sollte eigentlich vermieden werden können, wenn Instrument der grünen und gelben Phase zuvor genutzt werden.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C1B6A2-B7E1-386C-2B0A-A9F495199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000" y="2628000"/>
            <a:ext cx="15430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4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81868-C4E7-B56D-926C-5F2A71A4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5821C2-59F6-6DA3-70EA-E0ADB52DC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EVU sind wichtige Schnittstelle und zentraler Marktakteur</a:t>
            </a:r>
          </a:p>
          <a:p>
            <a:r>
              <a:rPr lang="de-DE" dirty="0"/>
              <a:t>EVU können erheblichen Beitrag zu Flexibilisierung und Stabilisierung des Energiesystems beitragen</a:t>
            </a:r>
          </a:p>
          <a:p>
            <a:r>
              <a:rPr lang="de-DE" dirty="0"/>
              <a:t>Marktliche Anreize und Instrumente müssen vorliegen, um EVU zu befähigen</a:t>
            </a:r>
          </a:p>
          <a:p>
            <a:r>
              <a:rPr lang="de-DE" dirty="0"/>
              <a:t>Mangelhafter Regulierungsrahmen verhindert stärkere Rolle von EVU hinsichtlich Flexibilisierung</a:t>
            </a:r>
          </a:p>
          <a:p>
            <a:r>
              <a:rPr lang="de-DE" dirty="0"/>
              <a:t>Regulatorische Anpassungen sind erforderlich</a:t>
            </a:r>
          </a:p>
          <a:p>
            <a:pPr marL="0" indent="0">
              <a:buNone/>
            </a:pPr>
            <a:r>
              <a:rPr lang="de-DE" dirty="0"/>
              <a:t>	Kurativen Prozess des § 14 a EnWG muss präventiver Prozess vorgeschaltet werden </a:t>
            </a:r>
          </a:p>
          <a:p>
            <a:pPr marL="0" indent="0">
              <a:buNone/>
            </a:pPr>
            <a:r>
              <a:rPr lang="de-DE" b="1" dirty="0"/>
              <a:t>	DENN</a:t>
            </a:r>
            <a:r>
              <a:rPr lang="de-DE" dirty="0"/>
              <a:t>: Beschaffungsplattform für Systemdienstleistungen, die marktliche Beschaffung von 	Flexibilität nach § 14 c EnWG ermöglichen, verhindert weitestgehend rote Phase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29C158-784C-C4DD-8A8D-2C9538F83C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/>
              <a:t>Green Planet Energy eG</a:t>
            </a:r>
          </a:p>
        </p:txBody>
      </p:sp>
    </p:spTree>
    <p:extLst>
      <p:ext uri="{BB962C8B-B14F-4D97-AF65-F5344CB8AC3E}">
        <p14:creationId xmlns:p14="http://schemas.microsoft.com/office/powerpoint/2010/main" val="25671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54746F4-127D-4020-A366-4F5CC987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Kontakt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2E56E8-4CE4-48C4-9536-9C5180B3CB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Maximilian Weiß</a:t>
            </a:r>
            <a:br>
              <a:rPr lang="de-DE" dirty="0"/>
            </a:br>
            <a:r>
              <a:rPr lang="de-DE" dirty="0"/>
              <a:t>Referent Energiepolitik</a:t>
            </a:r>
            <a:br>
              <a:rPr lang="de-DE" dirty="0"/>
            </a:br>
            <a:r>
              <a:rPr lang="de-DE" dirty="0"/>
              <a:t>maximilian.weiss@green-planet-energy.de</a:t>
            </a:r>
          </a:p>
          <a:p>
            <a:endParaRPr lang="de-DE" dirty="0"/>
          </a:p>
          <a:p>
            <a:pPr>
              <a:spcAft>
                <a:spcPts val="0"/>
              </a:spcAft>
            </a:pPr>
            <a:r>
              <a:rPr lang="de-DE" dirty="0"/>
              <a:t>Jonas Giese</a:t>
            </a:r>
            <a:br>
              <a:rPr lang="de-DE" dirty="0"/>
            </a:br>
            <a:r>
              <a:rPr lang="de-DE" dirty="0"/>
              <a:t>Projektingenieur Flexibilitätsoptionen</a:t>
            </a:r>
          </a:p>
          <a:p>
            <a:pPr lvl="1"/>
            <a:r>
              <a:rPr lang="de-DE" dirty="0"/>
              <a:t>jonas.giese@green-planet-energy.de</a:t>
            </a:r>
          </a:p>
          <a:p>
            <a:pPr lvl="1"/>
            <a:endParaRPr lang="de-DE" dirty="0"/>
          </a:p>
          <a:p>
            <a:pPr lvl="1"/>
            <a:br>
              <a:rPr lang="de-DE" dirty="0"/>
            </a:br>
            <a:r>
              <a:rPr lang="de-DE" dirty="0"/>
              <a:t>Green Planet Energy eG</a:t>
            </a:r>
            <a:br>
              <a:rPr lang="de-DE" dirty="0"/>
            </a:br>
            <a:r>
              <a:rPr lang="de-DE" dirty="0"/>
              <a:t>green-planet-energy.de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4D2271-318C-204C-951C-B5EE9F2599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4956" y="3967200"/>
            <a:ext cx="643660" cy="3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1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5509594-8128-44D7-ACB4-8D29EC36C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7944" y="1728193"/>
            <a:ext cx="4824536" cy="3096344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700" dirty="0"/>
              <a:t>Ökoenergie-Anbieter</a:t>
            </a:r>
          </a:p>
          <a:p>
            <a:pPr lvl="1"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00000"/>
            </a:pPr>
            <a:r>
              <a:rPr lang="de-DE" sz="1700" dirty="0"/>
              <a:t>Saubere Energie für Kunden </a:t>
            </a:r>
            <a:r>
              <a:rPr lang="de-DE" sz="1700" b="1" dirty="0"/>
              <a:t>und</a:t>
            </a:r>
          </a:p>
          <a:p>
            <a:pPr lvl="1">
              <a:buClr>
                <a:schemeClr val="bg2">
                  <a:lumMod val="50000"/>
                </a:schemeClr>
              </a:buClr>
              <a:buSzPct val="100000"/>
            </a:pPr>
            <a:r>
              <a:rPr lang="de-DE" sz="1700" dirty="0"/>
              <a:t>konsequenter Einsatz für Energiewende</a:t>
            </a:r>
          </a:p>
          <a:p>
            <a:pPr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700" dirty="0"/>
              <a:t>Genossenschaft, nicht profitmaximierend</a:t>
            </a:r>
          </a:p>
          <a:p>
            <a:pPr lvl="1">
              <a:buClr>
                <a:schemeClr val="bg2">
                  <a:lumMod val="50000"/>
                </a:schemeClr>
              </a:buClr>
              <a:buSzPct val="100000"/>
            </a:pPr>
            <a:r>
              <a:rPr lang="de-DE" sz="1700" dirty="0"/>
              <a:t>ca. 33.500 Mitglieder</a:t>
            </a:r>
          </a:p>
          <a:p>
            <a:pPr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700" dirty="0"/>
              <a:t>214.000 </a:t>
            </a:r>
            <a:r>
              <a:rPr lang="de-DE" sz="1700" dirty="0" err="1"/>
              <a:t>Kund:innen</a:t>
            </a:r>
            <a:endParaRPr lang="de-DE" sz="1700" dirty="0"/>
          </a:p>
          <a:p>
            <a:pPr lvl="1">
              <a:spcAft>
                <a:spcPts val="0"/>
              </a:spcAft>
            </a:pPr>
            <a:r>
              <a:rPr lang="de-DE" sz="1700" dirty="0"/>
              <a:t>Ökostrom (ca. 500 </a:t>
            </a:r>
            <a:r>
              <a:rPr lang="de-DE" sz="1700" dirty="0" err="1"/>
              <a:t>GWh</a:t>
            </a:r>
            <a:r>
              <a:rPr lang="de-DE" sz="1700" dirty="0"/>
              <a:t>/a Stromabsatz)</a:t>
            </a:r>
          </a:p>
          <a:p>
            <a:pPr lvl="1"/>
            <a:r>
              <a:rPr lang="de-DE" sz="1700" i="1" dirty="0" err="1"/>
              <a:t>pro</a:t>
            </a:r>
            <a:r>
              <a:rPr lang="de-DE" sz="1700" dirty="0" err="1"/>
              <a:t>Windgas</a:t>
            </a:r>
            <a:r>
              <a:rPr lang="de-DE" sz="1700" dirty="0"/>
              <a:t> (ca. 500 </a:t>
            </a:r>
            <a:r>
              <a:rPr lang="de-DE" sz="1700" dirty="0" err="1"/>
              <a:t>GWh</a:t>
            </a:r>
            <a:r>
              <a:rPr lang="de-DE" sz="1700" dirty="0"/>
              <a:t>/a Gasabsatz)</a:t>
            </a:r>
          </a:p>
          <a:p>
            <a:pPr>
              <a:buClr>
                <a:srgbClr val="79B51C"/>
              </a:buClr>
              <a:buSzPct val="170000"/>
              <a:buFont typeface="Wingdings" panose="05000000000000000000" pitchFamily="2" charset="2"/>
              <a:buChar char="§"/>
            </a:pPr>
            <a:r>
              <a:rPr lang="de-DE" sz="1700" dirty="0"/>
              <a:t>Sektorenkopplung als Zielbild</a:t>
            </a:r>
          </a:p>
          <a:p>
            <a:pPr lvl="1">
              <a:buSzPct val="100000"/>
            </a:pPr>
            <a:r>
              <a:rPr lang="de-DE" sz="1700" dirty="0"/>
              <a:t>Wärmepumpe, Mieterstrom, Vor-Ort-Versorgung, Quartierskonzepte, Mobilität </a:t>
            </a:r>
          </a:p>
          <a:p>
            <a:pPr>
              <a:spcAft>
                <a:spcPts val="0"/>
              </a:spcAft>
              <a:buClr>
                <a:schemeClr val="bg2">
                  <a:lumMod val="50000"/>
                </a:schemeClr>
              </a:buClr>
              <a:buSzPct val="150000"/>
              <a:buFont typeface="Wingdings" panose="05000000000000000000" pitchFamily="2" charset="2"/>
              <a:buChar char="§"/>
            </a:pPr>
            <a:r>
              <a:rPr lang="de-DE" sz="1700" dirty="0"/>
              <a:t>Projektierung und Betrieb von EE-Anlagen</a:t>
            </a:r>
          </a:p>
          <a:p>
            <a:pPr lvl="1">
              <a:spcAft>
                <a:spcPts val="0"/>
              </a:spcAft>
            </a:pPr>
            <a:r>
              <a:rPr lang="de-DE" sz="1700" dirty="0"/>
              <a:t>100 %-Tochter Green Planet Projects</a:t>
            </a:r>
          </a:p>
          <a:p>
            <a:pPr lvl="1">
              <a:spcAft>
                <a:spcPts val="0"/>
              </a:spcAft>
            </a:pPr>
            <a:r>
              <a:rPr lang="de-DE" sz="1700" dirty="0"/>
              <a:t>Windparks, Photovoltaik-Anlagen</a:t>
            </a:r>
          </a:p>
          <a:p>
            <a:pPr lvl="1"/>
            <a:r>
              <a:rPr lang="de-DE" sz="1700" dirty="0"/>
              <a:t>Elektrolyseure </a:t>
            </a:r>
          </a:p>
          <a:p>
            <a:pPr lvl="1">
              <a:buSzPct val="100000"/>
            </a:pPr>
            <a:endParaRPr lang="de-DE" sz="1700" dirty="0"/>
          </a:p>
          <a:p>
            <a:endParaRPr lang="de-DE" sz="17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8FE5FAA-5EF8-D467-E818-9EF5AA97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915567"/>
            <a:ext cx="8207374" cy="684075"/>
          </a:xfrm>
        </p:spPr>
        <p:txBody>
          <a:bodyPr/>
          <a:lstStyle/>
          <a:p>
            <a:r>
              <a:rPr lang="de-DE" sz="2400" b="1" i="0" u="none" strike="noStrike" cap="all" dirty="0">
                <a:solidFill>
                  <a:srgbClr val="79B51C"/>
                </a:solidFill>
                <a:effectLst/>
                <a:latin typeface="Panton Black" panose="00000400000000000000" pitchFamily="50" charset="0"/>
              </a:rPr>
              <a:t>GREEN PLANET ENERGY </a:t>
            </a:r>
            <a:r>
              <a:rPr lang="de-DE" b="0" i="0" dirty="0">
                <a:solidFill>
                  <a:srgbClr val="000000"/>
                </a:solidFill>
                <a:effectLst/>
                <a:latin typeface="Panton Black" panose="00000400000000000000" pitchFamily="50" charset="0"/>
              </a:rPr>
              <a:t>​</a:t>
            </a:r>
            <a:br>
              <a:rPr lang="de-DE" b="0" i="0" dirty="0">
                <a:solidFill>
                  <a:srgbClr val="000000"/>
                </a:solidFill>
                <a:effectLst/>
                <a:latin typeface="Panton Black" panose="00000400000000000000" pitchFamily="50" charset="0"/>
              </a:rPr>
            </a:br>
            <a:r>
              <a:rPr lang="de-DE" sz="1800" b="0" i="0" u="none" strike="noStrike" cap="all" dirty="0">
                <a:solidFill>
                  <a:srgbClr val="006341"/>
                </a:solidFill>
                <a:effectLst/>
                <a:latin typeface="Panton Black" panose="00000400000000000000" pitchFamily="50" charset="0"/>
              </a:rPr>
              <a:t>GEGRÜNDET VON GREENPEACE, DER ENERGIEWENDE VERPFLICHTET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Panton Black" panose="00000400000000000000" pitchFamily="50" charset="0"/>
              </a:rPr>
              <a:t>​</a:t>
            </a:r>
            <a:endParaRPr lang="de-DE" sz="1800" dirty="0"/>
          </a:p>
        </p:txBody>
      </p:sp>
      <p:pic>
        <p:nvPicPr>
          <p:cNvPr id="12" name="Grafik 11" descr="Ein Bild, das Himmel, draußen, Gelände enthält.&#10;&#10;Automatisch generierte Beschreibung">
            <a:extLst>
              <a:ext uri="{FF2B5EF4-FFF2-40B4-BE49-F238E27FC236}">
                <a16:creationId xmlns:a16="http://schemas.microsoft.com/office/drawing/2014/main" id="{45056E18-8A74-669C-0F1D-449B31542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78" r="9061"/>
          <a:stretch/>
        </p:blipFill>
        <p:spPr>
          <a:xfrm>
            <a:off x="420513" y="1728193"/>
            <a:ext cx="3444985" cy="2859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50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DBAF0-7551-02AD-A4A9-E9A513EF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Energiesystem der Zukunft ist Flexibel</a:t>
            </a:r>
            <a:br>
              <a:rPr lang="de-DE" sz="2400" dirty="0"/>
            </a:br>
            <a:r>
              <a:rPr lang="de-DE" sz="1800" b="0" i="0" u="none" strike="noStrike" cap="all" dirty="0">
                <a:solidFill>
                  <a:srgbClr val="006341"/>
                </a:solidFill>
                <a:effectLst/>
                <a:latin typeface="Panton Black" panose="00000400000000000000" pitchFamily="50" charset="0"/>
              </a:rPr>
              <a:t>Zielbild und Herausforderungen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448BA2-B636-9EB2-DB47-D3631EB04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Zielbild</a:t>
            </a:r>
          </a:p>
          <a:p>
            <a:pPr lvl="1"/>
            <a:r>
              <a:rPr lang="de-DE" dirty="0"/>
              <a:t>Zunahme EE-Ausbau und Elektrifizierung aller Sektoren</a:t>
            </a:r>
          </a:p>
          <a:p>
            <a:pPr lvl="1"/>
            <a:r>
              <a:rPr lang="de-DE" dirty="0"/>
              <a:t>Flexibilität um EE in das System zu integrieren</a:t>
            </a:r>
          </a:p>
          <a:p>
            <a:pPr lvl="1"/>
            <a:r>
              <a:rPr lang="de-DE" dirty="0"/>
              <a:t>Verbrauch und Erzeugung müssen aufeinander abgestimmt werden</a:t>
            </a:r>
          </a:p>
          <a:p>
            <a:pPr lvl="1"/>
            <a:r>
              <a:rPr lang="de-DE" dirty="0"/>
              <a:t>Flexibilität als zentrales Element des Stromsystems zur Sicherstellung der Versorgungssicherheit</a:t>
            </a:r>
          </a:p>
          <a:p>
            <a:r>
              <a:rPr lang="de-DE" dirty="0"/>
              <a:t>Herausforderungen</a:t>
            </a:r>
          </a:p>
          <a:p>
            <a:pPr lvl="1"/>
            <a:r>
              <a:rPr lang="de-DE" dirty="0"/>
              <a:t>Kongruenter Erneuerbaren- und Netzausbau kaum möglich bzw. zu teuer</a:t>
            </a:r>
          </a:p>
          <a:p>
            <a:pPr lvl="1"/>
            <a:r>
              <a:rPr lang="de-DE" dirty="0"/>
              <a:t>Belastung der Verteilnetzebene muss abgefedert werden</a:t>
            </a:r>
          </a:p>
          <a:p>
            <a:pPr lvl="1"/>
            <a:r>
              <a:rPr lang="de-DE" dirty="0"/>
              <a:t>Schaffung von Regelungen auf Verteilnetzebene, um flexiblen Verbrauch anzureizen</a:t>
            </a:r>
          </a:p>
        </p:txBody>
      </p:sp>
    </p:spTree>
    <p:extLst>
      <p:ext uri="{BB962C8B-B14F-4D97-AF65-F5344CB8AC3E}">
        <p14:creationId xmlns:p14="http://schemas.microsoft.com/office/powerpoint/2010/main" val="116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448BA2-B636-9EB2-DB47-D3631EB0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816100"/>
            <a:ext cx="7488064" cy="2843213"/>
          </a:xfrm>
        </p:spPr>
        <p:txBody>
          <a:bodyPr/>
          <a:lstStyle/>
          <a:p>
            <a:r>
              <a:rPr lang="de-DE" dirty="0"/>
              <a:t>Neue Bedingungen für EVU:</a:t>
            </a:r>
          </a:p>
          <a:p>
            <a:pPr lvl="1"/>
            <a:r>
              <a:rPr lang="de-DE" dirty="0"/>
              <a:t>Wunsch nach </a:t>
            </a:r>
            <a:r>
              <a:rPr lang="de-DE" dirty="0" err="1"/>
              <a:t>Prosuming</a:t>
            </a:r>
            <a:r>
              <a:rPr lang="de-DE" dirty="0"/>
              <a:t> nimmt zu, reines </a:t>
            </a:r>
            <a:r>
              <a:rPr lang="de-DE" dirty="0" err="1"/>
              <a:t>Commodity</a:t>
            </a:r>
            <a:r>
              <a:rPr lang="de-DE" dirty="0"/>
              <a:t>-Geschäft wird weniger</a:t>
            </a:r>
          </a:p>
          <a:p>
            <a:pPr lvl="1"/>
            <a:r>
              <a:rPr lang="de-DE" dirty="0"/>
              <a:t>Produkte werden sich flexibel an unterschiedliche Systemsituation kurzfristig anpassen müssen</a:t>
            </a:r>
          </a:p>
          <a:p>
            <a:pPr lvl="1"/>
            <a:r>
              <a:rPr lang="de-DE" dirty="0"/>
              <a:t>Zunehmende Flexibilisierung ermöglicht neue Tarife und neue Geschäftsmodelle</a:t>
            </a:r>
          </a:p>
          <a:p>
            <a:r>
              <a:rPr lang="de-DE" dirty="0"/>
              <a:t>(Energiewendedienliche) EVU werden zunehmend systemdienliche bzw. flexible Produkte anbieten</a:t>
            </a:r>
          </a:p>
          <a:p>
            <a:r>
              <a:rPr lang="de-DE" dirty="0"/>
              <a:t>EVU nehmen unterschiedliche Rollen ein, je nach System- bzw. Netzzustand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80B8F40-8E7A-E4E8-DEB0-33CC78C9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915567"/>
            <a:ext cx="6695975" cy="684075"/>
          </a:xfrm>
        </p:spPr>
        <p:txBody>
          <a:bodyPr/>
          <a:lstStyle/>
          <a:p>
            <a:r>
              <a:rPr lang="de-DE" sz="2400" dirty="0"/>
              <a:t>Energiesystem der Zukunft ist Flexibel</a:t>
            </a:r>
            <a:br>
              <a:rPr lang="de-DE" sz="2400" dirty="0"/>
            </a:br>
            <a:r>
              <a:rPr lang="de-DE" sz="1800" dirty="0">
                <a:solidFill>
                  <a:srgbClr val="006341"/>
                </a:solidFill>
                <a:latin typeface="Panton Black" panose="00000400000000000000" pitchFamily="50" charset="0"/>
              </a:rPr>
              <a:t>Was sich für </a:t>
            </a:r>
            <a:r>
              <a:rPr lang="de-DE" sz="1800" dirty="0" err="1">
                <a:solidFill>
                  <a:srgbClr val="006341"/>
                </a:solidFill>
                <a:latin typeface="Panton Black" panose="00000400000000000000" pitchFamily="50" charset="0"/>
              </a:rPr>
              <a:t>Evu</a:t>
            </a:r>
            <a:r>
              <a:rPr lang="de-DE" sz="1800" dirty="0">
                <a:solidFill>
                  <a:srgbClr val="006341"/>
                </a:solidFill>
                <a:latin typeface="Panton Black" panose="00000400000000000000" pitchFamily="50" charset="0"/>
              </a:rPr>
              <a:t> ändert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2802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42254-CAE0-BD6B-8D8A-9A5B820A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Netzzustände </a:t>
            </a:r>
            <a:br>
              <a:rPr lang="de-DE" dirty="0"/>
            </a:br>
            <a:r>
              <a:rPr lang="de-DE" sz="1800" dirty="0">
                <a:solidFill>
                  <a:srgbClr val="006341"/>
                </a:solidFill>
                <a:latin typeface="Panton Black" panose="00000400000000000000" pitchFamily="50" charset="0"/>
              </a:rPr>
              <a:t>Wer sollte was machen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50B6BDDB-FD88-64D1-71B9-A45D99B60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047983"/>
              </p:ext>
            </p:extLst>
          </p:nvPr>
        </p:nvGraphicFramePr>
        <p:xfrm>
          <a:off x="628650" y="1779663"/>
          <a:ext cx="4159374" cy="2853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6ED11FFC-083A-3A08-0A42-233B3AC030DC}"/>
              </a:ext>
            </a:extLst>
          </p:cNvPr>
          <p:cNvSpPr txBox="1"/>
          <p:nvPr/>
        </p:nvSpPr>
        <p:spPr>
          <a:xfrm>
            <a:off x="5635030" y="390767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EVU „darf alles“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54002E-76C4-69EA-CE88-4F251BA5D560}"/>
              </a:ext>
            </a:extLst>
          </p:cNvPr>
          <p:cNvSpPr txBox="1"/>
          <p:nvPr/>
        </p:nvSpPr>
        <p:spPr>
          <a:xfrm>
            <a:off x="5004048" y="280480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EVU und VNB koordinieren gemeinsam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90DD5B-BCD2-A3B2-8C1B-D830FCF4EE26}"/>
              </a:ext>
            </a:extLst>
          </p:cNvPr>
          <p:cNvSpPr txBox="1"/>
          <p:nvPr/>
        </p:nvSpPr>
        <p:spPr>
          <a:xfrm>
            <a:off x="4572000" y="202829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VNB hat Durchgriffsrecht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B51026B4-0378-7123-C94C-13CD5CC3E9AC}"/>
              </a:ext>
            </a:extLst>
          </p:cNvPr>
          <p:cNvSpPr/>
          <p:nvPr/>
        </p:nvSpPr>
        <p:spPr>
          <a:xfrm>
            <a:off x="3500586" y="2065037"/>
            <a:ext cx="792088" cy="303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3EE516CE-3A43-1733-12C2-63F3BF3B4BA1}"/>
              </a:ext>
            </a:extLst>
          </p:cNvPr>
          <p:cNvSpPr/>
          <p:nvPr/>
        </p:nvSpPr>
        <p:spPr>
          <a:xfrm>
            <a:off x="3896630" y="2957831"/>
            <a:ext cx="792088" cy="303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9341BC1A-229C-540B-53FB-83B1BF84A5F8}"/>
              </a:ext>
            </a:extLst>
          </p:cNvPr>
          <p:cNvSpPr/>
          <p:nvPr/>
        </p:nvSpPr>
        <p:spPr>
          <a:xfrm>
            <a:off x="4576451" y="3940485"/>
            <a:ext cx="792088" cy="303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0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9F8A0-D05C-4D38-F534-D633A8B2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Grüne Phase</a:t>
            </a:r>
            <a:br>
              <a:rPr lang="de-DE" dirty="0"/>
            </a:br>
            <a:r>
              <a:rPr lang="de-DE" sz="2000" dirty="0">
                <a:solidFill>
                  <a:srgbClr val="006341"/>
                </a:solidFill>
              </a:rPr>
              <a:t>Wie EVU systemdienlich agieren können</a:t>
            </a:r>
            <a:endParaRPr lang="de-DE" dirty="0">
              <a:solidFill>
                <a:srgbClr val="00634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F0A7A3B-495A-6279-DCBD-22AC55BB4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35" y="3061032"/>
            <a:ext cx="1106041" cy="112246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C5201D8-9E83-32B4-738E-AF43AA377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12" y="3268136"/>
            <a:ext cx="1058816" cy="85178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56B0B7C-640F-2A0A-E166-B35B39F37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949" y="3472508"/>
            <a:ext cx="723057" cy="684075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821CEC1-8328-45D8-D0A6-9DCDF3BA9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847" y="3419560"/>
            <a:ext cx="723057" cy="684075"/>
          </a:xfrm>
          <a:prstGeom prst="rect">
            <a:avLst/>
          </a:prstGeom>
        </p:spPr>
      </p:pic>
      <p:sp>
        <p:nvSpPr>
          <p:cNvPr id="20" name="Gewitterblitz 19">
            <a:extLst>
              <a:ext uri="{FF2B5EF4-FFF2-40B4-BE49-F238E27FC236}">
                <a16:creationId xmlns:a16="http://schemas.microsoft.com/office/drawing/2014/main" id="{5C5F3A15-05EB-A81D-5B38-065E51850959}"/>
              </a:ext>
            </a:extLst>
          </p:cNvPr>
          <p:cNvSpPr/>
          <p:nvPr/>
        </p:nvSpPr>
        <p:spPr>
          <a:xfrm>
            <a:off x="3816300" y="2211710"/>
            <a:ext cx="359656" cy="439780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25347273-5AE2-6D5F-2838-8D86137C0F24}"/>
              </a:ext>
            </a:extLst>
          </p:cNvPr>
          <p:cNvSpPr/>
          <p:nvPr/>
        </p:nvSpPr>
        <p:spPr>
          <a:xfrm rot="10800000">
            <a:off x="5882754" y="3749074"/>
            <a:ext cx="720080" cy="118820"/>
          </a:xfrm>
          <a:prstGeom prst="rightArrow">
            <a:avLst/>
          </a:prstGeom>
          <a:solidFill>
            <a:srgbClr val="9AC755"/>
          </a:solidFill>
          <a:ln>
            <a:solidFill>
              <a:srgbClr val="9AC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1D7B0BE3-DF48-31CE-2D41-C04BA2CA18B8}"/>
              </a:ext>
            </a:extLst>
          </p:cNvPr>
          <p:cNvSpPr/>
          <p:nvPr/>
        </p:nvSpPr>
        <p:spPr>
          <a:xfrm>
            <a:off x="1546424" y="3808484"/>
            <a:ext cx="720080" cy="118820"/>
          </a:xfrm>
          <a:prstGeom prst="rightArrow">
            <a:avLst/>
          </a:prstGeom>
          <a:solidFill>
            <a:srgbClr val="9AC755"/>
          </a:solidFill>
          <a:ln>
            <a:solidFill>
              <a:srgbClr val="9AC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57CB5F67-A1F2-6429-2614-29F7285BCB53}"/>
              </a:ext>
            </a:extLst>
          </p:cNvPr>
          <p:cNvSpPr/>
          <p:nvPr/>
        </p:nvSpPr>
        <p:spPr>
          <a:xfrm rot="2580000">
            <a:off x="4137284" y="2707726"/>
            <a:ext cx="1050145" cy="94711"/>
          </a:xfrm>
          <a:prstGeom prst="rightArrow">
            <a:avLst/>
          </a:prstGeom>
          <a:solidFill>
            <a:srgbClr val="9AC755"/>
          </a:solidFill>
          <a:ln>
            <a:solidFill>
              <a:srgbClr val="9AC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968A9D9-92ED-6778-8069-3FFE6B8BF4AA}"/>
              </a:ext>
            </a:extLst>
          </p:cNvPr>
          <p:cNvSpPr/>
          <p:nvPr/>
        </p:nvSpPr>
        <p:spPr>
          <a:xfrm>
            <a:off x="499934" y="3153396"/>
            <a:ext cx="2703913" cy="1188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D70165B-D990-3196-CA07-851A5B4FACEA}"/>
              </a:ext>
            </a:extLst>
          </p:cNvPr>
          <p:cNvSpPr/>
          <p:nvPr/>
        </p:nvSpPr>
        <p:spPr>
          <a:xfrm>
            <a:off x="4741386" y="3161613"/>
            <a:ext cx="2703913" cy="1188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: nach rechts 29">
            <a:extLst>
              <a:ext uri="{FF2B5EF4-FFF2-40B4-BE49-F238E27FC236}">
                <a16:creationId xmlns:a16="http://schemas.microsoft.com/office/drawing/2014/main" id="{7645215F-1AC9-5688-2670-FDBC1467CAFE}"/>
              </a:ext>
            </a:extLst>
          </p:cNvPr>
          <p:cNvSpPr/>
          <p:nvPr/>
        </p:nvSpPr>
        <p:spPr>
          <a:xfrm rot="8511572">
            <a:off x="2710182" y="2710512"/>
            <a:ext cx="1050145" cy="94711"/>
          </a:xfrm>
          <a:prstGeom prst="rightArrow">
            <a:avLst/>
          </a:prstGeom>
          <a:solidFill>
            <a:srgbClr val="9AC755"/>
          </a:solidFill>
          <a:ln>
            <a:solidFill>
              <a:srgbClr val="9AC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250FBAA-F59F-E062-CC5C-335D3E40E14D}"/>
              </a:ext>
            </a:extLst>
          </p:cNvPr>
          <p:cNvSpPr txBox="1"/>
          <p:nvPr/>
        </p:nvSpPr>
        <p:spPr>
          <a:xfrm>
            <a:off x="3677470" y="1833102"/>
            <a:ext cx="102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341"/>
                </a:solidFill>
              </a:rPr>
              <a:t>EVU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FAE0195A-622F-CB6A-B3F5-094A7E2E8B90}"/>
              </a:ext>
            </a:extLst>
          </p:cNvPr>
          <p:cNvSpPr txBox="1"/>
          <p:nvPr/>
        </p:nvSpPr>
        <p:spPr>
          <a:xfrm>
            <a:off x="426440" y="4359051"/>
            <a:ext cx="4356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6341"/>
                </a:solidFill>
              </a:rPr>
              <a:t>Altes Standardgeschäft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D4D4395-E2D4-158F-90E0-FE5C16317486}"/>
              </a:ext>
            </a:extLst>
          </p:cNvPr>
          <p:cNvSpPr txBox="1"/>
          <p:nvPr/>
        </p:nvSpPr>
        <p:spPr>
          <a:xfrm>
            <a:off x="4662356" y="4359051"/>
            <a:ext cx="4356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006341"/>
                </a:solidFill>
              </a:rPr>
              <a:t>Neue Geschäftsmodelle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A5C82342-CE63-56BA-BC58-8AE8A4C9D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172" y="1920173"/>
            <a:ext cx="1488027" cy="91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1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9F8A0-D05C-4D38-F534-D633A8B2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Grüne Phase</a:t>
            </a:r>
            <a:br>
              <a:rPr lang="de-DE" dirty="0"/>
            </a:br>
            <a:r>
              <a:rPr lang="de-DE" sz="2000" dirty="0">
                <a:solidFill>
                  <a:srgbClr val="006341"/>
                </a:solidFill>
              </a:rPr>
              <a:t>Neue Geschäftsmodelle</a:t>
            </a:r>
            <a:endParaRPr lang="de-DE" dirty="0">
              <a:solidFill>
                <a:srgbClr val="00634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E8EE09-03B1-C1F2-00AA-9FCA6621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816100"/>
            <a:ext cx="7056016" cy="2843213"/>
          </a:xfrm>
        </p:spPr>
        <p:txBody>
          <a:bodyPr>
            <a:normAutofit/>
          </a:bodyPr>
          <a:lstStyle/>
          <a:p>
            <a:r>
              <a:rPr lang="de-DE" dirty="0"/>
              <a:t>Keine Einschränkungen für EVU</a:t>
            </a:r>
          </a:p>
          <a:p>
            <a:r>
              <a:rPr lang="de-DE" dirty="0"/>
              <a:t>EVU bieten flexible energiewenddienliche Produkte an, u.a.</a:t>
            </a:r>
          </a:p>
          <a:p>
            <a:pPr lvl="1"/>
            <a:r>
              <a:rPr lang="de-DE" dirty="0"/>
              <a:t>Neue Energiedienstleistungen, z.B. Wärmepumpen, Elektromobilität etc.</a:t>
            </a:r>
          </a:p>
          <a:p>
            <a:pPr lvl="1"/>
            <a:r>
              <a:rPr lang="de-DE" dirty="0"/>
              <a:t>Intelligente Messsysteme ermöglichen kollektive Eigenverbrauchsgemeinschaften, z.B. Mieterstrom „Neu gedacht“</a:t>
            </a:r>
          </a:p>
          <a:p>
            <a:pPr lvl="1"/>
            <a:r>
              <a:rPr lang="de-DE" dirty="0"/>
              <a:t>Steigende Nachfrage von dynamische Tarife </a:t>
            </a:r>
          </a:p>
          <a:p>
            <a:pPr marL="270000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     Variable Netzentgelte können positive Effekte einnehmen</a:t>
            </a:r>
          </a:p>
          <a:p>
            <a:pPr marL="2700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ABER: Hebel ist geringer als Preisschwankungen durch Marktgeschehen und kann zu Avalanche-Effekt führen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C310C5-FA28-BD41-2105-A2E2EFB7E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716" y="2628000"/>
            <a:ext cx="1409700" cy="25146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D1CE35F-0062-6654-AEDA-BFC92B457EE1}"/>
              </a:ext>
            </a:extLst>
          </p:cNvPr>
          <p:cNvSpPr/>
          <p:nvPr/>
        </p:nvSpPr>
        <p:spPr>
          <a:xfrm>
            <a:off x="611944" y="3747429"/>
            <a:ext cx="6840376" cy="840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11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AEE95-4F5B-1758-2622-22D3BF21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de-DE" dirty="0"/>
              <a:t>Gelbe Phase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784509-E4AF-BE5D-EC9E-E20326284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816100"/>
            <a:ext cx="6912000" cy="284321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Marktlicher Prozess in gelber (und grüner) Ampelphase sinnvoll</a:t>
            </a:r>
          </a:p>
          <a:p>
            <a:r>
              <a:rPr lang="de-DE" dirty="0"/>
              <a:t>Abgestimmter Prozess zwischen allen Akteuren (insb. Netzbetreiber und EVU) zur Verhinderung von vermeidbaren Kosten für Energiesystem und Einschränkungen für </a:t>
            </a:r>
            <a:r>
              <a:rPr lang="de-DE" dirty="0" err="1"/>
              <a:t>Verbraucher:innen</a:t>
            </a:r>
            <a:endParaRPr lang="de-DE" dirty="0"/>
          </a:p>
          <a:p>
            <a:r>
              <a:rPr lang="de-DE" dirty="0"/>
              <a:t>Wichtig: </a:t>
            </a:r>
          </a:p>
          <a:p>
            <a:pPr lvl="1"/>
            <a:r>
              <a:rPr lang="de-DE" dirty="0"/>
              <a:t>Durchgriffsmöglichkeit für Netzbetreiber im Falle eines kritischen Engpasses</a:t>
            </a:r>
          </a:p>
          <a:p>
            <a:pPr lvl="1"/>
            <a:r>
              <a:rPr lang="de-DE" dirty="0"/>
              <a:t>Einfache und kostengünstige Umsetzung (Investitions- und Transaktionskosten)</a:t>
            </a:r>
          </a:p>
          <a:p>
            <a:pPr lvl="1"/>
            <a:r>
              <a:rPr lang="de-DE" dirty="0"/>
              <a:t>Standardisierte und sichere Kommunikations- und Steuerungslösungen</a:t>
            </a:r>
          </a:p>
          <a:p>
            <a:r>
              <a:rPr lang="de-DE" dirty="0"/>
              <a:t>Erste Untersuchung in Pilotprojekt </a:t>
            </a:r>
            <a:r>
              <a:rPr lang="de-DE" i="1" dirty="0"/>
              <a:t>FlexHafen</a:t>
            </a:r>
            <a:endParaRPr lang="de-DE" dirty="0"/>
          </a:p>
          <a:p>
            <a:pPr lvl="1"/>
            <a:r>
              <a:rPr lang="de-DE" dirty="0"/>
              <a:t>Partner: EnergieDock, Stromnetz Hamburg und becharged</a:t>
            </a:r>
          </a:p>
          <a:p>
            <a:pPr lvl="1"/>
            <a:r>
              <a:rPr lang="de-DE" dirty="0"/>
              <a:t>Steuerung von privaten Wallboxen über das Open Charge Point Protocol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8E588C-B4DC-488A-DC7B-C438050EA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2628900"/>
            <a:ext cx="1485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AEE95-4F5B-1758-2622-22D3BF21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31491"/>
            <a:ext cx="6695975" cy="684075"/>
          </a:xfrm>
        </p:spPr>
        <p:txBody>
          <a:bodyPr anchor="b">
            <a:normAutofit/>
          </a:bodyPr>
          <a:lstStyle/>
          <a:p>
            <a:r>
              <a:rPr lang="de-DE" dirty="0"/>
              <a:t>Gelbe Phase – Produkt </a:t>
            </a:r>
            <a:r>
              <a:rPr lang="de-DE" dirty="0" err="1"/>
              <a:t>GateFlex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8E588C-B4DC-488A-DC7B-C438050EA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000" y="2628900"/>
            <a:ext cx="1485900" cy="2514600"/>
          </a:xfrm>
          <a:prstGeom prst="rect">
            <a:avLst/>
          </a:prstGeom>
        </p:spPr>
      </p:pic>
      <p:pic>
        <p:nvPicPr>
          <p:cNvPr id="4" name="Picture 813481774">
            <a:extLst>
              <a:ext uri="{FF2B5EF4-FFF2-40B4-BE49-F238E27FC236}">
                <a16:creationId xmlns:a16="http://schemas.microsoft.com/office/drawing/2014/main" id="{20EE0651-6F42-AC85-3700-20F1818E6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7451"/>
            <a:ext cx="6695975" cy="378056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90E0450-F1B6-D19B-27C3-F0F67E55A327}"/>
              </a:ext>
            </a:extLst>
          </p:cNvPr>
          <p:cNvSpPr/>
          <p:nvPr/>
        </p:nvSpPr>
        <p:spPr>
          <a:xfrm>
            <a:off x="556484" y="1059582"/>
            <a:ext cx="1440160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1037A3C-3F5C-67CF-E496-CD6D4E76F0AB}"/>
              </a:ext>
            </a:extLst>
          </p:cNvPr>
          <p:cNvSpPr/>
          <p:nvPr/>
        </p:nvSpPr>
        <p:spPr>
          <a:xfrm>
            <a:off x="2002383" y="1563638"/>
            <a:ext cx="292965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CCF9195-5A09-D0E3-7329-478B96374DCA}"/>
              </a:ext>
            </a:extLst>
          </p:cNvPr>
          <p:cNvSpPr/>
          <p:nvPr/>
        </p:nvSpPr>
        <p:spPr>
          <a:xfrm>
            <a:off x="1996645" y="906314"/>
            <a:ext cx="2929658" cy="656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42459F7-06A6-C381-08C0-123DE5B20313}"/>
              </a:ext>
            </a:extLst>
          </p:cNvPr>
          <p:cNvSpPr/>
          <p:nvPr/>
        </p:nvSpPr>
        <p:spPr>
          <a:xfrm>
            <a:off x="2002383" y="2571750"/>
            <a:ext cx="5161905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7F16690-578D-A447-9991-2E5687156DA1}"/>
              </a:ext>
            </a:extLst>
          </p:cNvPr>
          <p:cNvSpPr/>
          <p:nvPr/>
        </p:nvSpPr>
        <p:spPr>
          <a:xfrm>
            <a:off x="2010643" y="3152068"/>
            <a:ext cx="2849390" cy="643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C37D2E1-4B04-43E5-A6BE-8420728DD667}"/>
              </a:ext>
            </a:extLst>
          </p:cNvPr>
          <p:cNvSpPr/>
          <p:nvPr/>
        </p:nvSpPr>
        <p:spPr>
          <a:xfrm>
            <a:off x="4926303" y="1814654"/>
            <a:ext cx="2093969" cy="576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57E05F2-CFAA-D4FD-FBC1-A509BBA4B073}"/>
              </a:ext>
            </a:extLst>
          </p:cNvPr>
          <p:cNvSpPr/>
          <p:nvPr/>
        </p:nvSpPr>
        <p:spPr>
          <a:xfrm>
            <a:off x="4926303" y="1112646"/>
            <a:ext cx="2309993" cy="576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B5B2DB1-AC3A-F969-4BF8-AC2177EC31C0}"/>
              </a:ext>
            </a:extLst>
          </p:cNvPr>
          <p:cNvSpPr/>
          <p:nvPr/>
        </p:nvSpPr>
        <p:spPr>
          <a:xfrm>
            <a:off x="4868293" y="3147814"/>
            <a:ext cx="243924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6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Greenpeace">
  <a:themeElements>
    <a:clrScheme name="Greenpeace">
      <a:dk1>
        <a:sysClr val="windowText" lastClr="000000"/>
      </a:dk1>
      <a:lt1>
        <a:sysClr val="window" lastClr="FFFFFF"/>
      </a:lt1>
      <a:dk2>
        <a:srgbClr val="666666"/>
      </a:dk2>
      <a:lt2>
        <a:srgbClr val="DDECC6"/>
      </a:lt2>
      <a:accent1>
        <a:srgbClr val="006341"/>
      </a:accent1>
      <a:accent2>
        <a:srgbClr val="5EA03B"/>
      </a:accent2>
      <a:accent3>
        <a:srgbClr val="79B51C"/>
      </a:accent3>
      <a:accent4>
        <a:srgbClr val="F5E700"/>
      </a:accent4>
      <a:accent5>
        <a:srgbClr val="73B1E5"/>
      </a:accent5>
      <a:accent6>
        <a:srgbClr val="CA6159"/>
      </a:accent6>
      <a:hlink>
        <a:srgbClr val="000000"/>
      </a:hlink>
      <a:folHlink>
        <a:srgbClr val="000000"/>
      </a:folHlink>
    </a:clrScheme>
    <a:fontScheme name="Greenpeace">
      <a:majorFont>
        <a:latin typeface="Panton Black"/>
        <a:ea typeface=""/>
        <a:cs typeface=""/>
      </a:majorFont>
      <a:minorFont>
        <a:latin typeface="Panton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79B51C"/>
    </a:custClr>
    <a:custClr>
      <a:srgbClr val="9AC755"/>
    </a:custClr>
    <a:custClr>
      <a:srgbClr val="BBDA8D"/>
    </a:custClr>
    <a:custClr>
      <a:srgbClr val="DDECC6"/>
    </a:custClr>
    <a:custClr>
      <a:srgbClr val="006341"/>
    </a:custClr>
    <a:custClr>
      <a:srgbClr val="408A70"/>
    </a:custClr>
    <a:custClr>
      <a:srgbClr val="7FB09F"/>
    </a:custClr>
    <a:custClr>
      <a:srgbClr val="BFD8CF"/>
    </a:custClr>
  </a:custClrLst>
  <a:extLst>
    <a:ext uri="{05A4C25C-085E-4340-85A3-A5531E510DB2}">
      <thm15:themeFamily xmlns:thm15="http://schemas.microsoft.com/office/thememl/2012/main" name="Präsentation22" id="{B24A8D46-48CC-8748-BA79-CCF3213F7C53}" vid="{EF122973-E038-A946-BDCF-C7D6433BC1A2}"/>
    </a:ext>
  </a:extLst>
</a:theme>
</file>

<file path=ppt/theme/theme2.xml><?xml version="1.0" encoding="utf-8"?>
<a:theme xmlns:a="http://schemas.openxmlformats.org/drawingml/2006/main" name="Office">
  <a:themeElements>
    <a:clrScheme name="Greenpeace">
      <a:dk1>
        <a:sysClr val="windowText" lastClr="000000"/>
      </a:dk1>
      <a:lt1>
        <a:sysClr val="window" lastClr="FFFFFF"/>
      </a:lt1>
      <a:dk2>
        <a:srgbClr val="666666"/>
      </a:dk2>
      <a:lt2>
        <a:srgbClr val="DDECC6"/>
      </a:lt2>
      <a:accent1>
        <a:srgbClr val="006341"/>
      </a:accent1>
      <a:accent2>
        <a:srgbClr val="5EA03B"/>
      </a:accent2>
      <a:accent3>
        <a:srgbClr val="79B51C"/>
      </a:accent3>
      <a:accent4>
        <a:srgbClr val="F5E700"/>
      </a:accent4>
      <a:accent5>
        <a:srgbClr val="73B1E5"/>
      </a:accent5>
      <a:accent6>
        <a:srgbClr val="CA6159"/>
      </a:accent6>
      <a:hlink>
        <a:srgbClr val="000000"/>
      </a:hlink>
      <a:folHlink>
        <a:srgbClr val="000000"/>
      </a:folHlink>
    </a:clrScheme>
    <a:fontScheme name="Greenpeace">
      <a:majorFont>
        <a:latin typeface="Panton ExtraBold"/>
        <a:ea typeface=""/>
        <a:cs typeface=""/>
      </a:majorFont>
      <a:minorFont>
        <a:latin typeface="Frutiger LT Pro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Greenpeace">
      <a:dk1>
        <a:sysClr val="windowText" lastClr="000000"/>
      </a:dk1>
      <a:lt1>
        <a:sysClr val="window" lastClr="FFFFFF"/>
      </a:lt1>
      <a:dk2>
        <a:srgbClr val="666666"/>
      </a:dk2>
      <a:lt2>
        <a:srgbClr val="DDECC6"/>
      </a:lt2>
      <a:accent1>
        <a:srgbClr val="006341"/>
      </a:accent1>
      <a:accent2>
        <a:srgbClr val="5EA03B"/>
      </a:accent2>
      <a:accent3>
        <a:srgbClr val="79B51C"/>
      </a:accent3>
      <a:accent4>
        <a:srgbClr val="F5E700"/>
      </a:accent4>
      <a:accent5>
        <a:srgbClr val="73B1E5"/>
      </a:accent5>
      <a:accent6>
        <a:srgbClr val="CA6159"/>
      </a:accent6>
      <a:hlink>
        <a:srgbClr val="000000"/>
      </a:hlink>
      <a:folHlink>
        <a:srgbClr val="000000"/>
      </a:folHlink>
    </a:clrScheme>
    <a:fontScheme name="Greenpeace">
      <a:majorFont>
        <a:latin typeface="Panton ExtraBold"/>
        <a:ea typeface=""/>
        <a:cs typeface=""/>
      </a:majorFont>
      <a:minorFont>
        <a:latin typeface="Frutiger LT Pro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ppt-master-green-planet-energy-v11 (2)</Template>
  <TotalTime>2</TotalTime>
  <Words>825</Words>
  <Application>Microsoft Macintosh PowerPoint</Application>
  <PresentationFormat>On-screen Show (16:9)</PresentationFormat>
  <Paragraphs>105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Frutiger LT Pro 45 Light</vt:lpstr>
      <vt:lpstr>Panton Black</vt:lpstr>
      <vt:lpstr>Panton SemiBold</vt:lpstr>
      <vt:lpstr>Wingdings</vt:lpstr>
      <vt:lpstr>Greenpeace</vt:lpstr>
      <vt:lpstr> Energieversorgungsunternehmen in einem flexiblen Energiesystem Strommarkttreffen</vt:lpstr>
      <vt:lpstr>GREEN PLANET ENERGY ​ GEGRÜNDET VON GREENPEACE, DER ENERGIEWENDE VERPFLICHTET​</vt:lpstr>
      <vt:lpstr>Energiesystem der Zukunft ist Flexibel Zielbild und Herausforderungen</vt:lpstr>
      <vt:lpstr>Energiesystem der Zukunft ist Flexibel Was sich für Evu ändert</vt:lpstr>
      <vt:lpstr>Netzzustände  Wer sollte was machen</vt:lpstr>
      <vt:lpstr>Grüne Phase Wie EVU systemdienlich agieren können</vt:lpstr>
      <vt:lpstr>Grüne Phase Neue Geschäftsmodelle</vt:lpstr>
      <vt:lpstr>Gelbe Phase</vt:lpstr>
      <vt:lpstr>Gelbe Phase – Produkt GateFlex</vt:lpstr>
      <vt:lpstr>Rote Phase </vt:lpstr>
      <vt:lpstr>Fazit 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AUCH ZWEIZEILIG MÖGLICH</dc:title>
  <dc:subject>Untertitel der Präsentation</dc:subject>
  <dc:creator>Maximilian Weiß</dc:creator>
  <cp:lastModifiedBy>Leoni-Almaz Reusing</cp:lastModifiedBy>
  <cp:revision>51</cp:revision>
  <dcterms:created xsi:type="dcterms:W3CDTF">2021-09-20T08:57:35Z</dcterms:created>
  <dcterms:modified xsi:type="dcterms:W3CDTF">2023-03-31T07:29:37Z</dcterms:modified>
</cp:coreProperties>
</file>